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7559675" cy="1069181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8" d="100"/>
          <a:sy n="48" d="100"/>
        </p:scale>
        <p:origin x="228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ja-JP" altLang="es-ES" smtClean="0"/>
              <a:t>マスター タイトルの書式設定</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ja-JP" altLang="es-ES" smtClean="0"/>
              <a:t>マスター サブタイトルの書式設定</a:t>
            </a:r>
            <a:endParaRPr lang="en-US" dirty="0"/>
          </a:p>
        </p:txBody>
      </p:sp>
      <p:sp>
        <p:nvSpPr>
          <p:cNvPr id="4" name="Date Placeholder 3"/>
          <p:cNvSpPr>
            <a:spLocks noGrp="1"/>
          </p:cNvSpPr>
          <p:nvPr>
            <p:ph type="dt" sz="half" idx="10"/>
          </p:nvPr>
        </p:nvSpPr>
        <p:spPr/>
        <p:txBody>
          <a:bodyPr/>
          <a:lstStyle/>
          <a:p>
            <a:fld id="{A508D63F-7576-470A-AEA7-11BCEDD466C4}" type="datetimeFigureOut">
              <a:rPr lang="es-ES" smtClean="0"/>
              <a:t>11/07/2017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1829249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s-E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Date Placeholder 3"/>
          <p:cNvSpPr>
            <a:spLocks noGrp="1"/>
          </p:cNvSpPr>
          <p:nvPr>
            <p:ph type="dt" sz="half" idx="10"/>
          </p:nvPr>
        </p:nvSpPr>
        <p:spPr/>
        <p:txBody>
          <a:bodyPr/>
          <a:lstStyle/>
          <a:p>
            <a:fld id="{A508D63F-7576-470A-AEA7-11BCEDD466C4}" type="datetimeFigureOut">
              <a:rPr lang="es-ES" smtClean="0"/>
              <a:t>11/07/2017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3873922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ja-JP" altLang="es-ES" smtClean="0"/>
              <a:t>マスター タイトルの書式設定</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ja-JP" altLang="es-ES" smtClean="0"/>
              <a:t>マスター テキストの書式設定</a:t>
            </a:r>
          </a:p>
        </p:txBody>
      </p:sp>
      <p:sp>
        <p:nvSpPr>
          <p:cNvPr id="4" name="Date Placeholder 3"/>
          <p:cNvSpPr>
            <a:spLocks noGrp="1"/>
          </p:cNvSpPr>
          <p:nvPr>
            <p:ph type="dt" sz="half" idx="10"/>
          </p:nvPr>
        </p:nvSpPr>
        <p:spPr/>
        <p:txBody>
          <a:bodyPr/>
          <a:lstStyle/>
          <a:p>
            <a:fld id="{A508D63F-7576-470A-AEA7-11BCEDD466C4}" type="datetimeFigureOut">
              <a:rPr lang="es-ES" smtClean="0"/>
              <a:t>11/07/2017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1025768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s-ES" smtClean="0"/>
              <a:t>マスター タイトルの書式設定</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5" name="Date Placeholder 4"/>
          <p:cNvSpPr>
            <a:spLocks noGrp="1"/>
          </p:cNvSpPr>
          <p:nvPr>
            <p:ph type="dt" sz="half" idx="10"/>
          </p:nvPr>
        </p:nvSpPr>
        <p:spPr/>
        <p:txBody>
          <a:bodyPr/>
          <a:lstStyle/>
          <a:p>
            <a:fld id="{A508D63F-7576-470A-AEA7-11BCEDD466C4}" type="datetimeFigureOut">
              <a:rPr lang="es-ES" smtClean="0"/>
              <a:t>11/07/2017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1953912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ja-JP" altLang="es-ES" smtClean="0"/>
              <a:t>マスター タイトルの書式設定</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ja-JP" altLang="es-ES" smtClean="0"/>
              <a:t>マスター テキストの書式設定</a:t>
            </a:r>
          </a:p>
        </p:txBody>
      </p:sp>
      <p:sp>
        <p:nvSpPr>
          <p:cNvPr id="4" name="Content Placeholder 3"/>
          <p:cNvSpPr>
            <a:spLocks noGrp="1"/>
          </p:cNvSpPr>
          <p:nvPr>
            <p:ph sz="half" idx="2"/>
          </p:nvPr>
        </p:nvSpPr>
        <p:spPr>
          <a:xfrm>
            <a:off x="520713" y="3905482"/>
            <a:ext cx="3198096" cy="5744375"/>
          </a:xfrm>
        </p:spPr>
        <p:txBody>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ja-JP" altLang="es-ES" smtClean="0"/>
              <a:t>マスター テキストの書式設定</a:t>
            </a:r>
          </a:p>
        </p:txBody>
      </p:sp>
      <p:sp>
        <p:nvSpPr>
          <p:cNvPr id="6" name="Content Placeholder 5"/>
          <p:cNvSpPr>
            <a:spLocks noGrp="1"/>
          </p:cNvSpPr>
          <p:nvPr>
            <p:ph sz="quarter" idx="4"/>
          </p:nvPr>
        </p:nvSpPr>
        <p:spPr>
          <a:xfrm>
            <a:off x="3827086" y="3905482"/>
            <a:ext cx="3213847" cy="5744375"/>
          </a:xfrm>
        </p:spPr>
        <p:txBody>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7" name="Date Placeholder 6"/>
          <p:cNvSpPr>
            <a:spLocks noGrp="1"/>
          </p:cNvSpPr>
          <p:nvPr>
            <p:ph type="dt" sz="half" idx="10"/>
          </p:nvPr>
        </p:nvSpPr>
        <p:spPr/>
        <p:txBody>
          <a:bodyPr/>
          <a:lstStyle/>
          <a:p>
            <a:fld id="{A508D63F-7576-470A-AEA7-11BCEDD466C4}" type="datetimeFigureOut">
              <a:rPr lang="es-ES" smtClean="0"/>
              <a:t>11/07/2017</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3404617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s-ES" smtClean="0"/>
              <a:t>マスター タイトルの書式設定</a:t>
            </a:r>
            <a:endParaRPr lang="en-US" dirty="0"/>
          </a:p>
        </p:txBody>
      </p:sp>
      <p:sp>
        <p:nvSpPr>
          <p:cNvPr id="3" name="Date Placeholder 2"/>
          <p:cNvSpPr>
            <a:spLocks noGrp="1"/>
          </p:cNvSpPr>
          <p:nvPr>
            <p:ph type="dt" sz="half" idx="10"/>
          </p:nvPr>
        </p:nvSpPr>
        <p:spPr/>
        <p:txBody>
          <a:bodyPr/>
          <a:lstStyle/>
          <a:p>
            <a:fld id="{A508D63F-7576-470A-AEA7-11BCEDD466C4}" type="datetimeFigureOut">
              <a:rPr lang="es-ES" smtClean="0"/>
              <a:t>11/07/2017</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731802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08D63F-7576-470A-AEA7-11BCEDD466C4}" type="datetimeFigureOut">
              <a:rPr lang="es-ES" smtClean="0"/>
              <a:t>11/07/2017</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3360670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ja-JP" altLang="es-ES" smtClean="0"/>
              <a:t>マスター タイトルの書式設定</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ja-JP" altLang="es-ES" smtClean="0"/>
              <a:t>マスター テキストの書式設定</a:t>
            </a:r>
          </a:p>
        </p:txBody>
      </p:sp>
      <p:sp>
        <p:nvSpPr>
          <p:cNvPr id="5" name="Date Placeholder 4"/>
          <p:cNvSpPr>
            <a:spLocks noGrp="1"/>
          </p:cNvSpPr>
          <p:nvPr>
            <p:ph type="dt" sz="half" idx="10"/>
          </p:nvPr>
        </p:nvSpPr>
        <p:spPr/>
        <p:txBody>
          <a:bodyPr/>
          <a:lstStyle/>
          <a:p>
            <a:fld id="{A508D63F-7576-470A-AEA7-11BCEDD466C4}" type="datetimeFigureOut">
              <a:rPr lang="es-ES" smtClean="0"/>
              <a:t>11/07/2017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4210444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ja-JP" altLang="es-ES" smtClean="0"/>
              <a:t>マスター タイトルの書式設定</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ja-JP" altLang="es-ES" smtClean="0"/>
              <a:t>図を追加</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ja-JP" altLang="es-ES" smtClean="0"/>
              <a:t>マスター テキストの書式設定</a:t>
            </a:r>
          </a:p>
        </p:txBody>
      </p:sp>
      <p:sp>
        <p:nvSpPr>
          <p:cNvPr id="5" name="Date Placeholder 4"/>
          <p:cNvSpPr>
            <a:spLocks noGrp="1"/>
          </p:cNvSpPr>
          <p:nvPr>
            <p:ph type="dt" sz="half" idx="10"/>
          </p:nvPr>
        </p:nvSpPr>
        <p:spPr/>
        <p:txBody>
          <a:bodyPr/>
          <a:lstStyle/>
          <a:p>
            <a:fld id="{A508D63F-7576-470A-AEA7-11BCEDD466C4}" type="datetimeFigureOut">
              <a:rPr lang="es-ES" smtClean="0"/>
              <a:t>11/07/2017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3083371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s-E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Date Placeholder 3"/>
          <p:cNvSpPr>
            <a:spLocks noGrp="1"/>
          </p:cNvSpPr>
          <p:nvPr>
            <p:ph type="dt" sz="half" idx="10"/>
          </p:nvPr>
        </p:nvSpPr>
        <p:spPr/>
        <p:txBody>
          <a:bodyPr/>
          <a:lstStyle/>
          <a:p>
            <a:fld id="{A508D63F-7576-470A-AEA7-11BCEDD466C4}" type="datetimeFigureOut">
              <a:rPr lang="es-ES" smtClean="0"/>
              <a:t>11/07/2017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486461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ja-JP" altLang="es-ES" smtClean="0"/>
              <a:t>マスター タイトルの書式設定</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Date Placeholder 3"/>
          <p:cNvSpPr>
            <a:spLocks noGrp="1"/>
          </p:cNvSpPr>
          <p:nvPr>
            <p:ph type="dt" sz="half" idx="10"/>
          </p:nvPr>
        </p:nvSpPr>
        <p:spPr/>
        <p:txBody>
          <a:bodyPr/>
          <a:lstStyle/>
          <a:p>
            <a:fld id="{A508D63F-7576-470A-AEA7-11BCEDD466C4}" type="datetimeFigureOut">
              <a:rPr lang="es-ES" smtClean="0"/>
              <a:t>11/07/2017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CF8EC78-F46E-4610-903B-357DE79EB447}" type="slidenum">
              <a:rPr lang="es-ES" smtClean="0"/>
              <a:t>‹#›</a:t>
            </a:fld>
            <a:endParaRPr lang="es-ES"/>
          </a:p>
        </p:txBody>
      </p:sp>
    </p:spTree>
    <p:extLst>
      <p:ext uri="{BB962C8B-B14F-4D97-AF65-F5344CB8AC3E}">
        <p14:creationId xmlns:p14="http://schemas.microsoft.com/office/powerpoint/2010/main" val="1166212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ja-JP" altLang="es-ES" smtClean="0"/>
              <a:t>マスター タイトルの書式設定</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ja-JP" altLang="es-ES" smtClean="0"/>
              <a:t>マスター テキストの書式設定</a:t>
            </a:r>
          </a:p>
          <a:p>
            <a:pPr lvl="1"/>
            <a:r>
              <a:rPr lang="ja-JP" altLang="es-ES" smtClean="0"/>
              <a:t>第 </a:t>
            </a:r>
            <a:r>
              <a:rPr lang="es-ES" altLang="ja-JP" smtClean="0"/>
              <a:t>2 </a:t>
            </a:r>
            <a:r>
              <a:rPr lang="ja-JP" altLang="es-ES" smtClean="0"/>
              <a:t>レベル</a:t>
            </a:r>
          </a:p>
          <a:p>
            <a:pPr lvl="2"/>
            <a:r>
              <a:rPr lang="ja-JP" altLang="es-ES" smtClean="0"/>
              <a:t>第 </a:t>
            </a:r>
            <a:r>
              <a:rPr lang="es-ES" altLang="ja-JP" smtClean="0"/>
              <a:t>3 </a:t>
            </a:r>
            <a:r>
              <a:rPr lang="ja-JP" altLang="es-ES" smtClean="0"/>
              <a:t>レベル</a:t>
            </a:r>
          </a:p>
          <a:p>
            <a:pPr lvl="3"/>
            <a:r>
              <a:rPr lang="ja-JP" altLang="es-ES" smtClean="0"/>
              <a:t>第 </a:t>
            </a:r>
            <a:r>
              <a:rPr lang="es-ES" altLang="ja-JP" smtClean="0"/>
              <a:t>4 </a:t>
            </a:r>
            <a:r>
              <a:rPr lang="ja-JP" altLang="es-ES" smtClean="0"/>
              <a:t>レベル</a:t>
            </a:r>
          </a:p>
          <a:p>
            <a:pPr lvl="4"/>
            <a:r>
              <a:rPr lang="ja-JP" altLang="es-ES" smtClean="0"/>
              <a:t>第 </a:t>
            </a:r>
            <a:r>
              <a:rPr lang="es-ES" altLang="ja-JP" smtClean="0"/>
              <a:t>5 </a:t>
            </a:r>
            <a:r>
              <a:rPr lang="ja-JP" altLang="es-ES" smtClean="0"/>
              <a:t>レベル</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A508D63F-7576-470A-AEA7-11BCEDD466C4}" type="datetimeFigureOut">
              <a:rPr lang="es-ES" smtClean="0"/>
              <a:t>11/07/2017</a:t>
            </a:fld>
            <a:endParaRPr lang="es-E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5CF8EC78-F46E-4610-903B-357DE79EB447}" type="slidenum">
              <a:rPr lang="es-ES" smtClean="0"/>
              <a:t>‹#›</a:t>
            </a:fld>
            <a:endParaRPr lang="es-ES"/>
          </a:p>
        </p:txBody>
      </p:sp>
    </p:spTree>
    <p:extLst>
      <p:ext uri="{BB962C8B-B14F-4D97-AF65-F5344CB8AC3E}">
        <p14:creationId xmlns:p14="http://schemas.microsoft.com/office/powerpoint/2010/main" val="3749708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nanohanamusic.web.fc2.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正方形/長方形 23"/>
          <p:cNvSpPr/>
          <p:nvPr/>
        </p:nvSpPr>
        <p:spPr>
          <a:xfrm>
            <a:off x="-1848" y="10365709"/>
            <a:ext cx="7569967" cy="32610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tLang="ja-JP" sz="1400" dirty="0" smtClean="0">
              <a:solidFill>
                <a:schemeClr val="bg2">
                  <a:lumMod val="10000"/>
                </a:schemeClr>
              </a:solidFill>
              <a:latin typeface="HGP明朝E" panose="02020900000000000000" pitchFamily="18" charset="-128"/>
              <a:ea typeface="HGP明朝E" panose="02020900000000000000" pitchFamily="18" charset="-128"/>
            </a:endParaRPr>
          </a:p>
          <a:p>
            <a:pPr algn="ctr"/>
            <a:r>
              <a:rPr lang="ja-JP" altLang="es-ES" sz="1200" b="1" dirty="0" smtClean="0">
                <a:solidFill>
                  <a:schemeClr val="bg2">
                    <a:lumMod val="10000"/>
                  </a:schemeClr>
                </a:solidFill>
                <a:latin typeface="HGP明朝B" panose="02020800000000000000" pitchFamily="18" charset="-128"/>
                <a:ea typeface="HGP明朝B" panose="02020800000000000000" pitchFamily="18" charset="-128"/>
              </a:rPr>
              <a:t>問い合わせ・申し込み：　</a:t>
            </a:r>
            <a:r>
              <a:rPr lang="zh-TW" altLang="es-ES" sz="1200" b="1" dirty="0">
                <a:solidFill>
                  <a:schemeClr val="bg2">
                    <a:lumMod val="10000"/>
                  </a:schemeClr>
                </a:solidFill>
                <a:latin typeface="HGP明朝B" panose="02020800000000000000" pitchFamily="18" charset="-128"/>
                <a:ea typeface="HGP明朝B" panose="02020800000000000000" pitchFamily="18" charset="-128"/>
              </a:rPr>
              <a:t>全国生涯学習音楽指導員協</a:t>
            </a:r>
            <a:r>
              <a:rPr lang="zh-TW" altLang="es-ES" sz="1200" b="1" dirty="0" smtClean="0">
                <a:solidFill>
                  <a:schemeClr val="bg2">
                    <a:lumMod val="10000"/>
                  </a:schemeClr>
                </a:solidFill>
                <a:latin typeface="HGP明朝B" panose="02020800000000000000" pitchFamily="18" charset="-128"/>
                <a:ea typeface="HGP明朝B" panose="02020800000000000000" pitchFamily="18" charset="-128"/>
              </a:rPr>
              <a:t>議会</a:t>
            </a:r>
            <a:r>
              <a:rPr lang="ja-JP" altLang="es-ES" sz="1200" b="1" dirty="0" smtClean="0">
                <a:solidFill>
                  <a:schemeClr val="tx1"/>
                </a:solidFill>
                <a:latin typeface="HGP明朝B" panose="02020800000000000000" pitchFamily="18" charset="-128"/>
                <a:ea typeface="HGP明朝B" panose="02020800000000000000" pitchFamily="18" charset="-128"/>
              </a:rPr>
              <a:t>千葉支部</a:t>
            </a:r>
            <a:r>
              <a:rPr lang="ja-JP" altLang="es-ES" sz="1200" b="1" dirty="0">
                <a:solidFill>
                  <a:schemeClr val="tx1"/>
                </a:solidFill>
                <a:latin typeface="HGP明朝B" panose="02020800000000000000" pitchFamily="18" charset="-128"/>
                <a:ea typeface="HGP明朝B" panose="02020800000000000000" pitchFamily="18" charset="-128"/>
              </a:rPr>
              <a:t>　</a:t>
            </a:r>
            <a:r>
              <a:rPr lang="es-ES" sz="1200" b="1" dirty="0">
                <a:solidFill>
                  <a:schemeClr val="tx1"/>
                </a:solidFill>
                <a:latin typeface="HGP明朝B" panose="02020800000000000000" pitchFamily="18" charset="-128"/>
                <a:ea typeface="HGP明朝B" panose="02020800000000000000" pitchFamily="18" charset="-128"/>
              </a:rPr>
              <a:t>TEL/FAX </a:t>
            </a:r>
            <a:r>
              <a:rPr lang="es-ES" sz="1200" b="1" dirty="0" smtClean="0">
                <a:solidFill>
                  <a:schemeClr val="tx1"/>
                </a:solidFill>
                <a:latin typeface="HGP明朝B" panose="02020800000000000000" pitchFamily="18" charset="-128"/>
                <a:ea typeface="HGP明朝B" panose="02020800000000000000" pitchFamily="18" charset="-128"/>
              </a:rPr>
              <a:t>0470</a:t>
            </a:r>
            <a:r>
              <a:rPr lang="es-ES" altLang="ja-JP" sz="1200" b="1" dirty="0" smtClean="0">
                <a:solidFill>
                  <a:schemeClr val="tx1"/>
                </a:solidFill>
                <a:latin typeface="HGP明朝B" panose="02020800000000000000" pitchFamily="18" charset="-128"/>
                <a:ea typeface="HGP明朝B" panose="02020800000000000000" pitchFamily="18" charset="-128"/>
              </a:rPr>
              <a:t>-</a:t>
            </a:r>
            <a:r>
              <a:rPr lang="es-ES" sz="1200" b="1" dirty="0" smtClean="0">
                <a:solidFill>
                  <a:schemeClr val="tx1"/>
                </a:solidFill>
                <a:latin typeface="HGP明朝B" panose="02020800000000000000" pitchFamily="18" charset="-128"/>
                <a:ea typeface="HGP明朝B" panose="02020800000000000000" pitchFamily="18" charset="-128"/>
              </a:rPr>
              <a:t>23</a:t>
            </a:r>
            <a:r>
              <a:rPr lang="es-ES" altLang="ja-JP" sz="1200" b="1" dirty="0" smtClean="0">
                <a:solidFill>
                  <a:schemeClr val="tx1"/>
                </a:solidFill>
                <a:latin typeface="HGP明朝B" panose="02020800000000000000" pitchFamily="18" charset="-128"/>
                <a:ea typeface="HGP明朝B" panose="02020800000000000000" pitchFamily="18" charset="-128"/>
              </a:rPr>
              <a:t>-</a:t>
            </a:r>
            <a:r>
              <a:rPr lang="es-ES" sz="1200" b="1" dirty="0" smtClean="0">
                <a:solidFill>
                  <a:schemeClr val="tx1"/>
                </a:solidFill>
                <a:latin typeface="HGP明朝B" panose="02020800000000000000" pitchFamily="18" charset="-128"/>
                <a:ea typeface="HGP明朝B" panose="02020800000000000000" pitchFamily="18" charset="-128"/>
              </a:rPr>
              <a:t>5040</a:t>
            </a:r>
            <a:r>
              <a:rPr lang="ja-JP" altLang="es-ES" sz="1200" b="1" dirty="0">
                <a:solidFill>
                  <a:schemeClr val="tx1"/>
                </a:solidFill>
                <a:latin typeface="HGP明朝B" panose="02020800000000000000" pitchFamily="18" charset="-128"/>
                <a:ea typeface="HGP明朝B" panose="02020800000000000000" pitchFamily="18" charset="-128"/>
              </a:rPr>
              <a:t> （小澤）</a:t>
            </a:r>
            <a:endParaRPr lang="es-ES" sz="1200" b="1" dirty="0">
              <a:solidFill>
                <a:schemeClr val="tx1"/>
              </a:solidFill>
              <a:latin typeface="HGP明朝B" panose="02020800000000000000" pitchFamily="18" charset="-128"/>
              <a:ea typeface="HGP明朝B" panose="02020800000000000000" pitchFamily="18" charset="-128"/>
            </a:endParaRPr>
          </a:p>
          <a:p>
            <a:pPr algn="ctr"/>
            <a:endParaRPr lang="es-ES" sz="1200" b="1" dirty="0">
              <a:solidFill>
                <a:schemeClr val="tx1">
                  <a:lumMod val="85000"/>
                  <a:lumOff val="15000"/>
                </a:schemeClr>
              </a:solidFill>
              <a:latin typeface="HGP明朝B" panose="02020800000000000000" pitchFamily="18" charset="-128"/>
              <a:ea typeface="HGP明朝B" panose="02020800000000000000" pitchFamily="18" charset="-128"/>
            </a:endParaRPr>
          </a:p>
        </p:txBody>
      </p:sp>
      <p:sp>
        <p:nvSpPr>
          <p:cNvPr id="34" name="角丸四角形 33"/>
          <p:cNvSpPr/>
          <p:nvPr/>
        </p:nvSpPr>
        <p:spPr>
          <a:xfrm>
            <a:off x="6383632" y="798668"/>
            <a:ext cx="1074133" cy="365160"/>
          </a:xfrm>
          <a:prstGeom prst="roundRect">
            <a:avLst/>
          </a:prstGeom>
          <a:solidFill>
            <a:schemeClr val="accent1">
              <a:lumMod val="60000"/>
              <a:lumOff val="40000"/>
            </a:scheme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角丸四角形 19"/>
          <p:cNvSpPr/>
          <p:nvPr/>
        </p:nvSpPr>
        <p:spPr>
          <a:xfrm>
            <a:off x="175331" y="8743775"/>
            <a:ext cx="705225" cy="257447"/>
          </a:xfrm>
          <a:prstGeom prst="roundRect">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s-ES"/>
          </a:p>
        </p:txBody>
      </p:sp>
      <p:sp>
        <p:nvSpPr>
          <p:cNvPr id="2" name="タイトル 1"/>
          <p:cNvSpPr>
            <a:spLocks noGrp="1"/>
          </p:cNvSpPr>
          <p:nvPr>
            <p:ph type="ctrTitle"/>
          </p:nvPr>
        </p:nvSpPr>
        <p:spPr>
          <a:xfrm>
            <a:off x="125226" y="1582033"/>
            <a:ext cx="4590828" cy="412186"/>
          </a:xfrm>
        </p:spPr>
        <p:txBody>
          <a:bodyPr>
            <a:normAutofit/>
          </a:bodyPr>
          <a:lstStyle/>
          <a:p>
            <a:pPr algn="l"/>
            <a:r>
              <a:rPr lang="es-ES" altLang="ja-JP" sz="2000" b="1" dirty="0">
                <a:solidFill>
                  <a:schemeClr val="accent5">
                    <a:lumMod val="50000"/>
                  </a:schemeClr>
                </a:solidFill>
                <a:latin typeface="HGS明朝E" panose="02020900000000000000" pitchFamily="18" charset="-128"/>
                <a:ea typeface="HGS明朝E" panose="02020900000000000000" pitchFamily="18" charset="-128"/>
              </a:rPr>
              <a:t>10</a:t>
            </a:r>
            <a:r>
              <a:rPr lang="ja-JP" altLang="es-ES" sz="2000" b="1" dirty="0">
                <a:solidFill>
                  <a:schemeClr val="accent5">
                    <a:lumMod val="50000"/>
                  </a:schemeClr>
                </a:solidFill>
                <a:latin typeface="HGS明朝E" panose="02020900000000000000" pitchFamily="18" charset="-128"/>
                <a:ea typeface="HGS明朝E" panose="02020900000000000000" pitchFamily="18" charset="-128"/>
              </a:rPr>
              <a:t>月</a:t>
            </a:r>
            <a:r>
              <a:rPr lang="es-ES" altLang="ja-JP" sz="2000" b="1" dirty="0">
                <a:solidFill>
                  <a:schemeClr val="accent5">
                    <a:lumMod val="50000"/>
                  </a:schemeClr>
                </a:solidFill>
                <a:latin typeface="HGS明朝E" panose="02020900000000000000" pitchFamily="18" charset="-128"/>
                <a:ea typeface="HGS明朝E" panose="02020900000000000000" pitchFamily="18" charset="-128"/>
              </a:rPr>
              <a:t>29</a:t>
            </a:r>
            <a:r>
              <a:rPr lang="ja-JP" altLang="es-ES" sz="2000" b="1" dirty="0" smtClean="0">
                <a:solidFill>
                  <a:schemeClr val="accent5">
                    <a:lumMod val="50000"/>
                  </a:schemeClr>
                </a:solidFill>
                <a:latin typeface="HGS明朝E" panose="02020900000000000000" pitchFamily="18" charset="-128"/>
                <a:ea typeface="HGS明朝E" panose="02020900000000000000" pitchFamily="18" charset="-128"/>
              </a:rPr>
              <a:t>日</a:t>
            </a:r>
            <a:r>
              <a:rPr lang="es-ES" altLang="ja-JP" sz="1400" b="1" dirty="0" smtClean="0">
                <a:solidFill>
                  <a:schemeClr val="accent5">
                    <a:lumMod val="50000"/>
                  </a:schemeClr>
                </a:solidFill>
                <a:latin typeface="HGS明朝E" panose="02020900000000000000" pitchFamily="18" charset="-128"/>
                <a:ea typeface="HGS明朝E" panose="02020900000000000000" pitchFamily="18" charset="-128"/>
              </a:rPr>
              <a:t>(</a:t>
            </a:r>
            <a:r>
              <a:rPr lang="ja-JP" altLang="es-ES" sz="1400" b="1" dirty="0" smtClean="0">
                <a:solidFill>
                  <a:schemeClr val="accent5">
                    <a:lumMod val="50000"/>
                  </a:schemeClr>
                </a:solidFill>
                <a:latin typeface="HGS明朝E" panose="02020900000000000000" pitchFamily="18" charset="-128"/>
                <a:ea typeface="HGS明朝E" panose="02020900000000000000" pitchFamily="18" charset="-128"/>
              </a:rPr>
              <a:t>日</a:t>
            </a:r>
            <a:r>
              <a:rPr lang="es-ES" altLang="ja-JP" sz="1400" b="1" dirty="0" smtClean="0">
                <a:solidFill>
                  <a:schemeClr val="accent5">
                    <a:lumMod val="50000"/>
                  </a:schemeClr>
                </a:solidFill>
                <a:latin typeface="HGS明朝E" panose="02020900000000000000" pitchFamily="18" charset="-128"/>
                <a:ea typeface="HGS明朝E" panose="02020900000000000000" pitchFamily="18" charset="-128"/>
              </a:rPr>
              <a:t>)</a:t>
            </a:r>
            <a:r>
              <a:rPr lang="ja-JP" altLang="es-ES" sz="1600" b="1" dirty="0" smtClean="0">
                <a:solidFill>
                  <a:schemeClr val="tx1">
                    <a:lumMod val="95000"/>
                    <a:lumOff val="5000"/>
                  </a:schemeClr>
                </a:solidFill>
              </a:rPr>
              <a:t>　</a:t>
            </a:r>
            <a:endParaRPr lang="es-ES" sz="1600" dirty="0">
              <a:solidFill>
                <a:schemeClr val="tx1">
                  <a:lumMod val="95000"/>
                  <a:lumOff val="5000"/>
                </a:schemeClr>
              </a:solidFill>
            </a:endParaRPr>
          </a:p>
        </p:txBody>
      </p:sp>
      <p:sp>
        <p:nvSpPr>
          <p:cNvPr id="3" name="サブタイトル 2"/>
          <p:cNvSpPr>
            <a:spLocks noGrp="1"/>
          </p:cNvSpPr>
          <p:nvPr>
            <p:ph type="subTitle" idx="1"/>
          </p:nvPr>
        </p:nvSpPr>
        <p:spPr>
          <a:xfrm>
            <a:off x="119537" y="3894570"/>
            <a:ext cx="4725910" cy="368035"/>
          </a:xfrm>
        </p:spPr>
        <p:txBody>
          <a:bodyPr>
            <a:noAutofit/>
          </a:bodyPr>
          <a:lstStyle/>
          <a:p>
            <a:pPr algn="l"/>
            <a:r>
              <a:rPr lang="es-ES" altLang="ja-JP" sz="2000" b="1" dirty="0">
                <a:solidFill>
                  <a:schemeClr val="accent5">
                    <a:lumMod val="50000"/>
                  </a:schemeClr>
                </a:solidFill>
                <a:latin typeface="HGS明朝E" panose="02020900000000000000" pitchFamily="18" charset="-128"/>
                <a:ea typeface="HGS明朝E" panose="02020900000000000000" pitchFamily="18" charset="-128"/>
              </a:rPr>
              <a:t>10</a:t>
            </a:r>
            <a:r>
              <a:rPr lang="ja-JP" altLang="es-ES" sz="2000" b="1" dirty="0">
                <a:solidFill>
                  <a:schemeClr val="accent5">
                    <a:lumMod val="50000"/>
                  </a:schemeClr>
                </a:solidFill>
                <a:latin typeface="HGS明朝E" panose="02020900000000000000" pitchFamily="18" charset="-128"/>
                <a:ea typeface="HGS明朝E" panose="02020900000000000000" pitchFamily="18" charset="-128"/>
              </a:rPr>
              <a:t>月</a:t>
            </a:r>
            <a:r>
              <a:rPr lang="es-ES" altLang="ja-JP" sz="2000" b="1" dirty="0">
                <a:solidFill>
                  <a:schemeClr val="accent5">
                    <a:lumMod val="50000"/>
                  </a:schemeClr>
                </a:solidFill>
                <a:latin typeface="HGS明朝E" panose="02020900000000000000" pitchFamily="18" charset="-128"/>
                <a:ea typeface="HGS明朝E" panose="02020900000000000000" pitchFamily="18" charset="-128"/>
              </a:rPr>
              <a:t>30</a:t>
            </a:r>
            <a:r>
              <a:rPr lang="ja-JP" altLang="es-ES" sz="2000" b="1" dirty="0" smtClean="0">
                <a:solidFill>
                  <a:schemeClr val="accent5">
                    <a:lumMod val="50000"/>
                  </a:schemeClr>
                </a:solidFill>
                <a:latin typeface="HGS明朝E" panose="02020900000000000000" pitchFamily="18" charset="-128"/>
                <a:ea typeface="HGS明朝E" panose="02020900000000000000" pitchFamily="18" charset="-128"/>
              </a:rPr>
              <a:t>日</a:t>
            </a:r>
            <a:r>
              <a:rPr lang="es-ES" altLang="ja-JP" sz="1400" b="1" dirty="0" smtClean="0">
                <a:solidFill>
                  <a:schemeClr val="accent5">
                    <a:lumMod val="50000"/>
                  </a:schemeClr>
                </a:solidFill>
                <a:latin typeface="HGS明朝E" panose="02020900000000000000" pitchFamily="18" charset="-128"/>
                <a:ea typeface="HGS明朝E" panose="02020900000000000000" pitchFamily="18" charset="-128"/>
              </a:rPr>
              <a:t>(</a:t>
            </a:r>
            <a:r>
              <a:rPr lang="ja-JP" altLang="es-ES" sz="1400" b="1" dirty="0" smtClean="0">
                <a:solidFill>
                  <a:schemeClr val="accent5">
                    <a:lumMod val="50000"/>
                  </a:schemeClr>
                </a:solidFill>
                <a:latin typeface="HGS明朝E" panose="02020900000000000000" pitchFamily="18" charset="-128"/>
                <a:ea typeface="HGS明朝E" panose="02020900000000000000" pitchFamily="18" charset="-128"/>
              </a:rPr>
              <a:t>月</a:t>
            </a:r>
            <a:r>
              <a:rPr lang="es-ES" altLang="ja-JP" sz="1400" b="1" dirty="0" smtClean="0">
                <a:solidFill>
                  <a:schemeClr val="accent5">
                    <a:lumMod val="50000"/>
                  </a:schemeClr>
                </a:solidFill>
                <a:latin typeface="HGS明朝E" panose="02020900000000000000" pitchFamily="18" charset="-128"/>
                <a:ea typeface="HGS明朝E" panose="02020900000000000000" pitchFamily="18" charset="-128"/>
              </a:rPr>
              <a:t>)</a:t>
            </a:r>
            <a:endParaRPr lang="es-ES" altLang="ja-JP" sz="1800" b="1" dirty="0" smtClean="0">
              <a:solidFill>
                <a:schemeClr val="accent5">
                  <a:lumMod val="50000"/>
                </a:schemeClr>
              </a:solidFill>
              <a:latin typeface="HGS明朝E" panose="02020900000000000000" pitchFamily="18" charset="-128"/>
              <a:ea typeface="HGS明朝E" panose="02020900000000000000" pitchFamily="18" charset="-128"/>
            </a:endParaRPr>
          </a:p>
          <a:p>
            <a:pPr algn="l"/>
            <a:endParaRPr lang="es-ES" altLang="ja-JP" sz="1400" b="1" dirty="0" smtClean="0">
              <a:solidFill>
                <a:srgbClr val="FF0000"/>
              </a:solidFill>
            </a:endParaRPr>
          </a:p>
        </p:txBody>
      </p:sp>
      <p:sp>
        <p:nvSpPr>
          <p:cNvPr id="4" name="テキスト ボックス 3"/>
          <p:cNvSpPr txBox="1"/>
          <p:nvPr/>
        </p:nvSpPr>
        <p:spPr>
          <a:xfrm>
            <a:off x="188990" y="103868"/>
            <a:ext cx="5006463" cy="1077218"/>
          </a:xfrm>
          <a:prstGeom prst="rect">
            <a:avLst/>
          </a:prstGeom>
          <a:noFill/>
        </p:spPr>
        <p:txBody>
          <a:bodyPr wrap="square" rtlCol="0">
            <a:spAutoFit/>
          </a:bodyPr>
          <a:lstStyle/>
          <a:p>
            <a:r>
              <a:rPr lang="es-ES" sz="3200" dirty="0" smtClean="0">
                <a:solidFill>
                  <a:srgbClr val="002060"/>
                </a:solidFill>
                <a:latin typeface="HGP創英角ｺﾞｼｯｸUB" panose="020B0900000000000000" pitchFamily="50" charset="-128"/>
                <a:ea typeface="HGP創英角ｺﾞｼｯｸUB" panose="020B0900000000000000" pitchFamily="50" charset="-128"/>
              </a:rPr>
              <a:t>FORUM in </a:t>
            </a:r>
            <a:r>
              <a:rPr lang="ja-JP" altLang="es-ES" sz="3200" dirty="0" smtClean="0">
                <a:solidFill>
                  <a:srgbClr val="002060"/>
                </a:solidFill>
                <a:latin typeface="HGP創英角ｺﾞｼｯｸUB" panose="020B0900000000000000" pitchFamily="50" charset="-128"/>
                <a:ea typeface="HGP創英角ｺﾞｼｯｸUB" panose="020B0900000000000000" pitchFamily="50" charset="-128"/>
              </a:rPr>
              <a:t>国際音楽の日　</a:t>
            </a:r>
            <a:endParaRPr lang="es-ES" altLang="ja-JP" sz="3200" dirty="0" smtClean="0">
              <a:solidFill>
                <a:srgbClr val="002060"/>
              </a:solidFill>
              <a:latin typeface="HGP創英角ｺﾞｼｯｸUB" panose="020B0900000000000000" pitchFamily="50" charset="-128"/>
              <a:ea typeface="HGP創英角ｺﾞｼｯｸUB" panose="020B0900000000000000" pitchFamily="50" charset="-128"/>
            </a:endParaRPr>
          </a:p>
          <a:p>
            <a:r>
              <a:rPr lang="ja-JP" altLang="es-ES" sz="3200" dirty="0">
                <a:solidFill>
                  <a:srgbClr val="002060"/>
                </a:solidFill>
                <a:latin typeface="HGP創英角ｺﾞｼｯｸUB" panose="020B0900000000000000" pitchFamily="50" charset="-128"/>
                <a:ea typeface="HGP創英角ｺﾞｼｯｸUB" panose="020B0900000000000000" pitchFamily="50" charset="-128"/>
              </a:rPr>
              <a:t>　</a:t>
            </a:r>
            <a:r>
              <a:rPr lang="ja-JP" altLang="es-ES" sz="3200" dirty="0" smtClean="0">
                <a:solidFill>
                  <a:srgbClr val="002060"/>
                </a:solidFill>
                <a:latin typeface="HGP創英角ｺﾞｼｯｸUB" panose="020B0900000000000000" pitchFamily="50" charset="-128"/>
                <a:ea typeface="HGP創英角ｺﾞｼｯｸUB" panose="020B0900000000000000" pitchFamily="50" charset="-128"/>
              </a:rPr>
              <a:t>　　　　　　　　</a:t>
            </a:r>
            <a:r>
              <a:rPr lang="ja-JP" altLang="es-ES" sz="3200" smtClean="0">
                <a:solidFill>
                  <a:srgbClr val="002060"/>
                </a:solidFill>
                <a:latin typeface="HGP創英角ｺﾞｼｯｸUB" panose="020B0900000000000000" pitchFamily="50" charset="-128"/>
                <a:ea typeface="HGP創英角ｺﾞｼｯｸUB" panose="020B0900000000000000" pitchFamily="50" charset="-128"/>
              </a:rPr>
              <a:t> </a:t>
            </a:r>
            <a:r>
              <a:rPr lang="ja-JP" altLang="es-ES" sz="2800">
                <a:solidFill>
                  <a:srgbClr val="002060"/>
                </a:solidFill>
                <a:latin typeface="HGP創英角ｺﾞｼｯｸUB" panose="020B0900000000000000" pitchFamily="50" charset="-128"/>
                <a:ea typeface="HGP創英角ｺﾞｼｯｸUB" panose="020B0900000000000000" pitchFamily="50" charset="-128"/>
              </a:rPr>
              <a:t>２０１７千葉</a:t>
            </a:r>
            <a:endParaRPr lang="es-ES" sz="2800" dirty="0">
              <a:solidFill>
                <a:srgbClr val="002060"/>
              </a:solidFill>
              <a:latin typeface="HGP創英角ｺﾞｼｯｸUB" panose="020B0900000000000000" pitchFamily="50" charset="-128"/>
              <a:ea typeface="HGP創英角ｺﾞｼｯｸUB" panose="020B0900000000000000" pitchFamily="50" charset="-128"/>
            </a:endParaRPr>
          </a:p>
        </p:txBody>
      </p:sp>
      <p:sp>
        <p:nvSpPr>
          <p:cNvPr id="5" name="テキスト ボックス 4"/>
          <p:cNvSpPr txBox="1"/>
          <p:nvPr/>
        </p:nvSpPr>
        <p:spPr>
          <a:xfrm>
            <a:off x="188990" y="935139"/>
            <a:ext cx="3927763" cy="646331"/>
          </a:xfrm>
          <a:prstGeom prst="rect">
            <a:avLst/>
          </a:prstGeom>
          <a:noFill/>
        </p:spPr>
        <p:txBody>
          <a:bodyPr wrap="square" rtlCol="0">
            <a:spAutoFit/>
          </a:bodyPr>
          <a:lstStyle/>
          <a:p>
            <a:r>
              <a:rPr lang="ja-JP" altLang="es-ES" dirty="0">
                <a:solidFill>
                  <a:srgbClr val="00CC00"/>
                </a:solidFill>
                <a:latin typeface="HGP創英角ｺﾞｼｯｸUB" panose="020B0900000000000000" pitchFamily="50" charset="-128"/>
                <a:ea typeface="HGP創英角ｺﾞｼｯｸUB" panose="020B0900000000000000" pitchFamily="50" charset="-128"/>
              </a:rPr>
              <a:t>～菜の花の国から全国へ</a:t>
            </a:r>
            <a:endParaRPr lang="es-ES" altLang="ja-JP" dirty="0">
              <a:solidFill>
                <a:srgbClr val="00CC00"/>
              </a:solidFill>
              <a:latin typeface="HGP創英角ｺﾞｼｯｸUB" panose="020B0900000000000000" pitchFamily="50" charset="-128"/>
              <a:ea typeface="HGP創英角ｺﾞｼｯｸUB" panose="020B0900000000000000" pitchFamily="50" charset="-128"/>
            </a:endParaRPr>
          </a:p>
          <a:p>
            <a:r>
              <a:rPr lang="ja-JP" altLang="es-ES" dirty="0">
                <a:solidFill>
                  <a:srgbClr val="00CC00"/>
                </a:solidFill>
                <a:latin typeface="HGP創英角ｺﾞｼｯｸUB" panose="020B0900000000000000" pitchFamily="50" charset="-128"/>
                <a:ea typeface="HGP創英角ｺﾞｼｯｸUB" panose="020B0900000000000000" pitchFamily="50" charset="-128"/>
              </a:rPr>
              <a:t>　音楽でつなぐこれからの地域活動～</a:t>
            </a:r>
            <a:endParaRPr lang="es-ES" dirty="0">
              <a:solidFill>
                <a:srgbClr val="00CC00"/>
              </a:solidFill>
              <a:latin typeface="HGP創英角ｺﾞｼｯｸUB" panose="020B0900000000000000" pitchFamily="50" charset="-128"/>
              <a:ea typeface="HGP創英角ｺﾞｼｯｸUB" panose="020B0900000000000000" pitchFamily="50" charset="-128"/>
            </a:endParaRPr>
          </a:p>
        </p:txBody>
      </p:sp>
      <p:sp>
        <p:nvSpPr>
          <p:cNvPr id="6" name="テキスト ボックス 5"/>
          <p:cNvSpPr txBox="1"/>
          <p:nvPr/>
        </p:nvSpPr>
        <p:spPr>
          <a:xfrm>
            <a:off x="519546" y="5225145"/>
            <a:ext cx="4260273" cy="646331"/>
          </a:xfrm>
          <a:prstGeom prst="rect">
            <a:avLst/>
          </a:prstGeom>
          <a:noFill/>
        </p:spPr>
        <p:txBody>
          <a:bodyPr wrap="square" rtlCol="0">
            <a:spAutoFit/>
          </a:bodyPr>
          <a:lstStyle/>
          <a:p>
            <a:r>
              <a:rPr lang="es-ES" altLang="ja-JP" b="1" dirty="0">
                <a:solidFill>
                  <a:srgbClr val="FF0000"/>
                </a:solidFill>
              </a:rPr>
              <a:t/>
            </a:r>
            <a:br>
              <a:rPr lang="es-ES" altLang="ja-JP" b="1" dirty="0">
                <a:solidFill>
                  <a:srgbClr val="FF0000"/>
                </a:solidFill>
              </a:rPr>
            </a:br>
            <a:endParaRPr lang="es-ES" dirty="0"/>
          </a:p>
        </p:txBody>
      </p:sp>
      <p:sp>
        <p:nvSpPr>
          <p:cNvPr id="7" name="テキスト ボックス 6"/>
          <p:cNvSpPr txBox="1"/>
          <p:nvPr/>
        </p:nvSpPr>
        <p:spPr>
          <a:xfrm>
            <a:off x="320924" y="1909649"/>
            <a:ext cx="4615617" cy="2031325"/>
          </a:xfrm>
          <a:prstGeom prst="rect">
            <a:avLst/>
          </a:prstGeom>
          <a:noFill/>
        </p:spPr>
        <p:txBody>
          <a:bodyPr wrap="square" rtlCol="0">
            <a:spAutoFit/>
          </a:bodyPr>
          <a:lstStyle/>
          <a:p>
            <a:r>
              <a:rPr lang="ja-JP" altLang="es-ES" sz="1400" dirty="0" smtClean="0">
                <a:latin typeface="HGP明朝E" panose="02020900000000000000" pitchFamily="18" charset="-128"/>
                <a:ea typeface="HGP明朝E" panose="02020900000000000000" pitchFamily="18" charset="-128"/>
              </a:rPr>
              <a:t>１４：００　開会式　　（１３：３０　開場）</a:t>
            </a:r>
            <a:endParaRPr lang="es-ES" altLang="ja-JP" sz="1400" dirty="0" smtClean="0">
              <a:latin typeface="HGP明朝E" panose="02020900000000000000" pitchFamily="18" charset="-128"/>
              <a:ea typeface="HGP明朝E" panose="02020900000000000000" pitchFamily="18" charset="-128"/>
            </a:endParaRPr>
          </a:p>
          <a:p>
            <a:r>
              <a:rPr lang="ja-JP" altLang="es-ES" sz="1400" dirty="0">
                <a:latin typeface="HGP明朝E" panose="02020900000000000000" pitchFamily="18" charset="-128"/>
                <a:ea typeface="HGP明朝E" panose="02020900000000000000" pitchFamily="18" charset="-128"/>
              </a:rPr>
              <a:t>　</a:t>
            </a:r>
            <a:r>
              <a:rPr lang="ja-JP" altLang="es-ES" sz="1400" dirty="0" smtClean="0">
                <a:latin typeface="HGP明朝E" panose="02020900000000000000" pitchFamily="18" charset="-128"/>
                <a:ea typeface="HGP明朝E" panose="02020900000000000000" pitchFamily="18" charset="-128"/>
              </a:rPr>
              <a:t>　　　　講演　八木正一氏　</a:t>
            </a:r>
            <a:r>
              <a:rPr lang="ja-JP" altLang="es-ES" sz="1100" dirty="0" smtClean="0">
                <a:solidFill>
                  <a:schemeClr val="tx1">
                    <a:lumMod val="95000"/>
                    <a:lumOff val="5000"/>
                  </a:schemeClr>
                </a:solidFill>
                <a:latin typeface="HGP明朝E" panose="02020900000000000000" pitchFamily="18" charset="-128"/>
                <a:ea typeface="HGP明朝E" panose="02020900000000000000" pitchFamily="18" charset="-128"/>
              </a:rPr>
              <a:t>聖徳学園大学教授</a:t>
            </a:r>
            <a:endParaRPr lang="es-ES" altLang="ja-JP" sz="1100" dirty="0" smtClean="0">
              <a:latin typeface="HGP明朝E" panose="02020900000000000000" pitchFamily="18" charset="-128"/>
              <a:ea typeface="HGP明朝E" panose="02020900000000000000" pitchFamily="18" charset="-128"/>
            </a:endParaRPr>
          </a:p>
          <a:p>
            <a:r>
              <a:rPr lang="ja-JP" altLang="es-ES" sz="1400" dirty="0">
                <a:latin typeface="HGP明朝E" panose="02020900000000000000" pitchFamily="18" charset="-128"/>
                <a:ea typeface="HGP明朝E" panose="02020900000000000000" pitchFamily="18" charset="-128"/>
              </a:rPr>
              <a:t>　</a:t>
            </a:r>
            <a:r>
              <a:rPr lang="ja-JP" altLang="es-ES" sz="1400" dirty="0" smtClean="0">
                <a:latin typeface="HGP明朝E" panose="02020900000000000000" pitchFamily="18" charset="-128"/>
                <a:ea typeface="HGP明朝E" panose="02020900000000000000" pitchFamily="18" charset="-128"/>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a:t>
            </a:r>
            <a:r>
              <a:rPr lang="ja-JP" altLang="es-ES" sz="1400" dirty="0">
                <a:solidFill>
                  <a:schemeClr val="tx1">
                    <a:lumMod val="95000"/>
                    <a:lumOff val="5000"/>
                  </a:schemeClr>
                </a:solidFill>
                <a:latin typeface="HGP明朝E" panose="02020900000000000000" pitchFamily="18" charset="-128"/>
                <a:ea typeface="HGP明朝E" panose="02020900000000000000" pitchFamily="18" charset="-128"/>
              </a:rPr>
              <a:t>生涯学習音楽指導員これからの地域活動</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１４：３０　講演　大村典子氏　</a:t>
            </a:r>
            <a:r>
              <a:rPr lang="ja-JP" altLang="es-ES" sz="1100" dirty="0" smtClean="0">
                <a:solidFill>
                  <a:schemeClr val="tx1">
                    <a:lumMod val="95000"/>
                    <a:lumOff val="5000"/>
                  </a:schemeClr>
                </a:solidFill>
                <a:latin typeface="HGP明朝E" panose="02020900000000000000" pitchFamily="18" charset="-128"/>
                <a:ea typeface="HGP明朝E" panose="02020900000000000000" pitchFamily="18" charset="-128"/>
              </a:rPr>
              <a:t>元尚美学園音楽大学客員教授</a:t>
            </a:r>
            <a:endParaRPr lang="es-ES" altLang="ja-JP" sz="11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400" dirty="0">
                <a:solidFill>
                  <a:schemeClr val="tx1">
                    <a:lumMod val="95000"/>
                    <a:lumOff val="5000"/>
                  </a:schemeClr>
                </a:solidFill>
                <a:latin typeface="HGP明朝E" panose="02020900000000000000" pitchFamily="18" charset="-128"/>
                <a:ea typeface="HGP明朝E" panose="02020900000000000000" pitchFamily="18" charset="-128"/>
              </a:rPr>
              <a:t>生涯を音楽とともに、指導者として学習者として</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１５：４０～１６：００　休憩</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１６：００～１７：３０　活動報告演奏会</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「おんが</a:t>
            </a:r>
            <a:r>
              <a:rPr lang="ja-JP" altLang="es-ES" sz="1400" dirty="0" err="1" smtClean="0">
                <a:solidFill>
                  <a:schemeClr val="tx1">
                    <a:lumMod val="95000"/>
                    <a:lumOff val="5000"/>
                  </a:schemeClr>
                </a:solidFill>
                <a:latin typeface="HGP明朝E" panose="02020900000000000000" pitchFamily="18" charset="-128"/>
                <a:ea typeface="HGP明朝E" panose="02020900000000000000" pitchFamily="18" charset="-128"/>
              </a:rPr>
              <a:t>くっこ</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フェスティバル千葉」</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１８：００　懇親会　東天紅</a:t>
            </a:r>
            <a:r>
              <a:rPr lang="ja-JP" altLang="es-ES" sz="1200" dirty="0" smtClean="0">
                <a:solidFill>
                  <a:schemeClr val="tx1">
                    <a:lumMod val="95000"/>
                    <a:lumOff val="5000"/>
                  </a:schemeClr>
                </a:solidFill>
                <a:latin typeface="HGP明朝E" panose="02020900000000000000" pitchFamily="18" charset="-128"/>
                <a:ea typeface="HGP明朝E" panose="02020900000000000000" pitchFamily="18" charset="-128"/>
              </a:rPr>
              <a:t>千葉店</a:t>
            </a:r>
            <a:endParaRPr lang="es-ES" altLang="ja-JP" sz="1200" dirty="0" smtClean="0">
              <a:solidFill>
                <a:schemeClr val="tx1">
                  <a:lumMod val="95000"/>
                  <a:lumOff val="5000"/>
                </a:schemeClr>
              </a:solidFill>
              <a:latin typeface="HGP明朝E" panose="02020900000000000000" pitchFamily="18" charset="-128"/>
              <a:ea typeface="HGP明朝E" panose="02020900000000000000" pitchFamily="18" charset="-128"/>
            </a:endParaRPr>
          </a:p>
        </p:txBody>
      </p:sp>
      <p:sp>
        <p:nvSpPr>
          <p:cNvPr id="10" name="テキスト ボックス 9"/>
          <p:cNvSpPr txBox="1"/>
          <p:nvPr/>
        </p:nvSpPr>
        <p:spPr>
          <a:xfrm>
            <a:off x="334041" y="4158949"/>
            <a:ext cx="4543424" cy="2246769"/>
          </a:xfrm>
          <a:prstGeom prst="rect">
            <a:avLst/>
          </a:prstGeom>
          <a:noFill/>
        </p:spPr>
        <p:txBody>
          <a:bodyPr wrap="square" rtlCol="0">
            <a:spAutoFit/>
          </a:bodyPr>
          <a:lstStyle/>
          <a:p>
            <a:r>
              <a:rPr lang="ja-JP" altLang="es-ES" sz="1400" dirty="0" smtClean="0">
                <a:latin typeface="HGP明朝E" panose="02020900000000000000" pitchFamily="18" charset="-128"/>
                <a:ea typeface="HGP明朝E" panose="02020900000000000000" pitchFamily="18" charset="-128"/>
              </a:rPr>
              <a:t>１０：００　開会　　（９：４５　開場）</a:t>
            </a:r>
            <a:endParaRPr lang="es-ES" altLang="ja-JP" sz="1400" dirty="0" smtClean="0">
              <a:latin typeface="HGP明朝E" panose="02020900000000000000" pitchFamily="18" charset="-128"/>
              <a:ea typeface="HGP明朝E" panose="02020900000000000000" pitchFamily="18" charset="-128"/>
            </a:endParaRPr>
          </a:p>
          <a:p>
            <a:r>
              <a:rPr lang="ja-JP" altLang="es-ES" sz="1400" dirty="0" smtClean="0">
                <a:latin typeface="HGP明朝E" panose="02020900000000000000" pitchFamily="18" charset="-128"/>
                <a:ea typeface="HGP明朝E" panose="02020900000000000000" pitchFamily="18" charset="-128"/>
              </a:rPr>
              <a:t>　　　　　ワ</a:t>
            </a:r>
            <a:r>
              <a:rPr lang="ja-JP" altLang="es-ES" sz="1400" dirty="0">
                <a:latin typeface="HGP明朝E" panose="02020900000000000000" pitchFamily="18" charset="-128"/>
                <a:ea typeface="HGP明朝E" panose="02020900000000000000" pitchFamily="18" charset="-128"/>
              </a:rPr>
              <a:t>－</a:t>
            </a:r>
            <a:r>
              <a:rPr lang="ja-JP" altLang="es-ES" sz="1400" dirty="0" smtClean="0">
                <a:latin typeface="HGP明朝E" panose="02020900000000000000" pitchFamily="18" charset="-128"/>
                <a:ea typeface="HGP明朝E" panose="02020900000000000000" pitchFamily="18" charset="-128"/>
              </a:rPr>
              <a:t>クショップ１．</a:t>
            </a:r>
            <a:endParaRPr lang="es-ES" altLang="ja-JP" sz="1400" dirty="0" smtClean="0">
              <a:latin typeface="HGP明朝E" panose="02020900000000000000" pitchFamily="18" charset="-128"/>
              <a:ea typeface="HGP明朝E" panose="02020900000000000000" pitchFamily="18" charset="-128"/>
            </a:endParaRPr>
          </a:p>
          <a:p>
            <a:r>
              <a:rPr lang="ja-JP" altLang="es-ES" sz="1400" dirty="0" smtClean="0">
                <a:latin typeface="HGP明朝E" panose="02020900000000000000" pitchFamily="18" charset="-128"/>
                <a:ea typeface="HGP明朝E" panose="02020900000000000000" pitchFamily="18" charset="-128"/>
              </a:rPr>
              <a:t>　　　　　山田路子氏　</a:t>
            </a:r>
            <a:r>
              <a:rPr lang="ja-JP" altLang="es-ES" sz="1100" dirty="0" smtClean="0">
                <a:latin typeface="HGP明朝E" panose="02020900000000000000" pitchFamily="18" charset="-128"/>
                <a:ea typeface="HGP明朝E" panose="02020900000000000000" pitchFamily="18" charset="-128"/>
              </a:rPr>
              <a:t>篠笛奏者</a:t>
            </a:r>
            <a:endParaRPr lang="es-ES" altLang="ja-JP" sz="1100" dirty="0" smtClean="0">
              <a:latin typeface="HGP明朝E" panose="02020900000000000000" pitchFamily="18" charset="-128"/>
              <a:ea typeface="HGP明朝E" panose="02020900000000000000" pitchFamily="18" charset="-128"/>
            </a:endParaRPr>
          </a:p>
          <a:p>
            <a:r>
              <a:rPr lang="es-ES" altLang="ja-JP" sz="1100" b="1" dirty="0" smtClean="0">
                <a:latin typeface="HGP明朝E" panose="02020900000000000000" pitchFamily="18" charset="-128"/>
                <a:ea typeface="HGP明朝E" panose="02020900000000000000" pitchFamily="18" charset="-128"/>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a:t>
            </a:r>
            <a:r>
              <a:rPr lang="ja-JP" altLang="es-ES" sz="1400" dirty="0">
                <a:solidFill>
                  <a:schemeClr val="tx1">
                    <a:lumMod val="95000"/>
                    <a:lumOff val="5000"/>
                  </a:schemeClr>
                </a:solidFill>
                <a:latin typeface="HGP明朝E" panose="02020900000000000000" pitchFamily="18" charset="-128"/>
                <a:ea typeface="HGP明朝E" panose="02020900000000000000" pitchFamily="18" charset="-128"/>
              </a:rPr>
              <a:t>笛の世界～打楽器にのせて</a:t>
            </a:r>
            <a:r>
              <a:rPr lang="ja-JP" altLang="es-ES" sz="1400" dirty="0">
                <a:solidFill>
                  <a:schemeClr val="tx1">
                    <a:lumMod val="95000"/>
                    <a:lumOff val="5000"/>
                  </a:schemeClr>
                </a:solidFill>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es-ES" altLang="ja-JP" sz="1400" dirty="0">
                <a:solidFill>
                  <a:schemeClr val="tx1">
                    <a:lumMod val="95000"/>
                    <a:lumOff val="5000"/>
                  </a:schemeClr>
                </a:solidFill>
                <a:latin typeface="HGP明朝E" panose="02020900000000000000" pitchFamily="18" charset="-128"/>
                <a:ea typeface="HGP明朝E" panose="02020900000000000000" pitchFamily="18" charset="-128"/>
              </a:rPr>
              <a:t> </a:t>
            </a:r>
            <a:r>
              <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200" dirty="0" smtClean="0">
                <a:solidFill>
                  <a:schemeClr val="tx1">
                    <a:lumMod val="95000"/>
                    <a:lumOff val="5000"/>
                  </a:schemeClr>
                </a:solidFill>
                <a:latin typeface="HGP明朝E" panose="02020900000000000000" pitchFamily="18" charset="-128"/>
                <a:ea typeface="HGP明朝E" panose="02020900000000000000" pitchFamily="18" charset="-128"/>
              </a:rPr>
              <a:t>峰村恵子氏</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100" dirty="0" smtClean="0">
                <a:solidFill>
                  <a:schemeClr val="tx1">
                    <a:lumMod val="95000"/>
                    <a:lumOff val="5000"/>
                  </a:schemeClr>
                </a:solidFill>
                <a:latin typeface="HGP明朝E" panose="02020900000000000000" pitchFamily="18" charset="-128"/>
                <a:ea typeface="HGP明朝E" panose="02020900000000000000" pitchFamily="18" charset="-128"/>
              </a:rPr>
              <a:t>パーカッション奏者</a:t>
            </a:r>
            <a:endParaRPr lang="es-ES" altLang="ja-JP" sz="11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rPr>
              <a:t>11</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：１０　ワークショップ２</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松田昌氏　</a:t>
            </a:r>
            <a:r>
              <a:rPr lang="ja-JP" altLang="es-ES" sz="1100" dirty="0" smtClean="0">
                <a:solidFill>
                  <a:schemeClr val="tx1">
                    <a:lumMod val="95000"/>
                    <a:lumOff val="5000"/>
                  </a:schemeClr>
                </a:solidFill>
                <a:latin typeface="HGP明朝E" panose="02020900000000000000" pitchFamily="18" charset="-128"/>
                <a:ea typeface="HGP明朝E" panose="02020900000000000000" pitchFamily="18" charset="-128"/>
              </a:rPr>
              <a:t>名古屋音楽大学客員教授</a:t>
            </a:r>
            <a:endParaRPr lang="es-ES" altLang="ja-JP" sz="11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「目からウロコ！鍵盤ハ－モニカってすごい！」</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　　　　　　</a:t>
            </a:r>
            <a:r>
              <a:rPr lang="ja-JP" altLang="es-ES" sz="1200" dirty="0" smtClean="0">
                <a:solidFill>
                  <a:schemeClr val="tx1">
                    <a:lumMod val="95000"/>
                    <a:lumOff val="5000"/>
                  </a:schemeClr>
                </a:solidFill>
                <a:latin typeface="HGP明朝E" panose="02020900000000000000" pitchFamily="18" charset="-128"/>
                <a:ea typeface="HGP明朝E" panose="02020900000000000000" pitchFamily="18" charset="-128"/>
              </a:rPr>
              <a:t>倉沢大樹氏　</a:t>
            </a:r>
            <a:r>
              <a:rPr lang="ja-JP" altLang="es-ES" sz="1100" dirty="0" smtClean="0">
                <a:solidFill>
                  <a:schemeClr val="tx1">
                    <a:lumMod val="95000"/>
                    <a:lumOff val="5000"/>
                  </a:schemeClr>
                </a:solidFill>
                <a:latin typeface="HGP明朝E" panose="02020900000000000000" pitchFamily="18" charset="-128"/>
                <a:ea typeface="HGP明朝E" panose="02020900000000000000" pitchFamily="18" charset="-128"/>
              </a:rPr>
              <a:t>エレクト－ン奏者</a:t>
            </a:r>
            <a:endParaRPr lang="es-ES" altLang="ja-JP" sz="1100" dirty="0" smtClean="0">
              <a:solidFill>
                <a:schemeClr val="tx1">
                  <a:lumMod val="95000"/>
                  <a:lumOff val="5000"/>
                </a:schemeClr>
              </a:solidFill>
              <a:latin typeface="HGP明朝E" panose="02020900000000000000" pitchFamily="18" charset="-128"/>
              <a:ea typeface="HGP明朝E" panose="02020900000000000000" pitchFamily="18" charset="-128"/>
            </a:endParaRPr>
          </a:p>
          <a:p>
            <a:r>
              <a:rPr lang="ja-JP" altLang="es-ES" sz="1400" dirty="0" smtClean="0">
                <a:solidFill>
                  <a:schemeClr val="tx1">
                    <a:lumMod val="95000"/>
                    <a:lumOff val="5000"/>
                  </a:schemeClr>
                </a:solidFill>
                <a:latin typeface="HGP明朝E" panose="02020900000000000000" pitchFamily="18" charset="-128"/>
                <a:ea typeface="HGP明朝E" panose="02020900000000000000" pitchFamily="18" charset="-128"/>
              </a:rPr>
              <a:t>１２：１０　閉会式</a:t>
            </a:r>
            <a:endParaRPr lang="es-ES" altLang="ja-JP" sz="1400" dirty="0" smtClean="0">
              <a:solidFill>
                <a:schemeClr val="tx1">
                  <a:lumMod val="95000"/>
                  <a:lumOff val="5000"/>
                </a:schemeClr>
              </a:solidFill>
              <a:latin typeface="HGP明朝E" panose="02020900000000000000" pitchFamily="18" charset="-128"/>
              <a:ea typeface="HGP明朝E" panose="02020900000000000000" pitchFamily="18" charset="-128"/>
            </a:endParaRPr>
          </a:p>
        </p:txBody>
      </p:sp>
      <p:sp>
        <p:nvSpPr>
          <p:cNvPr id="11" name="テキスト ボックス 10"/>
          <p:cNvSpPr txBox="1"/>
          <p:nvPr/>
        </p:nvSpPr>
        <p:spPr>
          <a:xfrm>
            <a:off x="-1848" y="7434391"/>
            <a:ext cx="4415807" cy="307777"/>
          </a:xfrm>
          <a:prstGeom prst="rect">
            <a:avLst/>
          </a:prstGeom>
          <a:noFill/>
        </p:spPr>
        <p:txBody>
          <a:bodyPr wrap="square" rtlCol="0">
            <a:spAutoFit/>
          </a:bodyPr>
          <a:lstStyle/>
          <a:p>
            <a:r>
              <a:rPr lang="ja-JP" altLang="es-ES" sz="1400" b="1" dirty="0" smtClean="0"/>
              <a:t>＜参加費＞　参加費：</a:t>
            </a:r>
            <a:r>
              <a:rPr lang="es-ES" altLang="ja-JP" sz="1400" b="1" dirty="0" smtClean="0">
                <a:latin typeface="HGP明朝B" panose="02020800000000000000" pitchFamily="18" charset="-128"/>
                <a:ea typeface="HGP明朝B" panose="02020800000000000000" pitchFamily="18" charset="-128"/>
              </a:rPr>
              <a:t>3,000</a:t>
            </a:r>
            <a:r>
              <a:rPr lang="ja-JP" altLang="es-ES" sz="1400" b="1" dirty="0" smtClean="0">
                <a:latin typeface="HGP明朝B" panose="02020800000000000000" pitchFamily="18" charset="-128"/>
                <a:ea typeface="HGP明朝B" panose="02020800000000000000" pitchFamily="18" charset="-128"/>
              </a:rPr>
              <a:t>円　</a:t>
            </a:r>
            <a:r>
              <a:rPr lang="ja-JP" altLang="es-ES" sz="1200" b="1" dirty="0" smtClean="0"/>
              <a:t>　</a:t>
            </a:r>
            <a:r>
              <a:rPr lang="es-ES" altLang="ja-JP" sz="1200" b="1" dirty="0" smtClean="0"/>
              <a:t>(</a:t>
            </a:r>
            <a:r>
              <a:rPr lang="ja-JP" altLang="es-ES" sz="1200" b="1" dirty="0" smtClean="0"/>
              <a:t>懇親会は別途</a:t>
            </a:r>
            <a:r>
              <a:rPr lang="es-ES" altLang="ja-JP" sz="1200" b="1" dirty="0" smtClean="0">
                <a:latin typeface="HGP明朝B" panose="02020800000000000000" pitchFamily="18" charset="-128"/>
                <a:ea typeface="HGP明朝B" panose="02020800000000000000" pitchFamily="18" charset="-128"/>
              </a:rPr>
              <a:t>5,000</a:t>
            </a:r>
            <a:r>
              <a:rPr lang="ja-JP" altLang="es-ES" sz="1200" b="1" dirty="0" smtClean="0">
                <a:latin typeface="HGP明朝B" panose="02020800000000000000" pitchFamily="18" charset="-128"/>
                <a:ea typeface="HGP明朝B" panose="02020800000000000000" pitchFamily="18" charset="-128"/>
              </a:rPr>
              <a:t>円</a:t>
            </a:r>
            <a:r>
              <a:rPr lang="es-ES" altLang="ja-JP" sz="1200" b="1" dirty="0" smtClean="0">
                <a:latin typeface="HGP明朝B" panose="02020800000000000000" pitchFamily="18" charset="-128"/>
                <a:ea typeface="HGP明朝B" panose="02020800000000000000" pitchFamily="18" charset="-128"/>
              </a:rPr>
              <a:t>)</a:t>
            </a:r>
            <a:endParaRPr lang="es-ES" sz="1200" b="1" dirty="0"/>
          </a:p>
        </p:txBody>
      </p:sp>
      <p:sp>
        <p:nvSpPr>
          <p:cNvPr id="12" name="テキスト ボックス 11"/>
          <p:cNvSpPr txBox="1"/>
          <p:nvPr/>
        </p:nvSpPr>
        <p:spPr>
          <a:xfrm>
            <a:off x="37158" y="6370758"/>
            <a:ext cx="4472848" cy="892552"/>
          </a:xfrm>
          <a:prstGeom prst="rect">
            <a:avLst/>
          </a:prstGeom>
          <a:noFill/>
        </p:spPr>
        <p:txBody>
          <a:bodyPr wrap="square" rtlCol="0">
            <a:spAutoFit/>
          </a:bodyPr>
          <a:lstStyle/>
          <a:p>
            <a:r>
              <a:rPr lang="ja-JP" altLang="es-ES" sz="1400" b="1" dirty="0" smtClean="0">
                <a:latin typeface="+mn-ea"/>
              </a:rPr>
              <a:t>＜お申し込み方法＞</a:t>
            </a:r>
            <a:endParaRPr lang="es-ES" altLang="ja-JP" sz="1400" b="1" dirty="0" smtClean="0">
              <a:latin typeface="+mn-ea"/>
            </a:endParaRPr>
          </a:p>
          <a:p>
            <a:r>
              <a:rPr lang="ja-JP" altLang="es-ES" sz="1400" b="1" dirty="0">
                <a:latin typeface="+mn-ea"/>
              </a:rPr>
              <a:t>　</a:t>
            </a:r>
            <a:r>
              <a:rPr lang="ja-JP" altLang="es-ES" sz="1400" b="1" dirty="0" smtClean="0">
                <a:latin typeface="+mn-ea"/>
              </a:rPr>
              <a:t>　</a:t>
            </a:r>
            <a:r>
              <a:rPr lang="ja-JP" altLang="es-ES" sz="1200" b="1" dirty="0" smtClean="0"/>
              <a:t>次</a:t>
            </a:r>
            <a:r>
              <a:rPr lang="ja-JP" altLang="es-ES" sz="1200" b="1" dirty="0"/>
              <a:t>の口座に以下の必要事項を明記の上お振込み</a:t>
            </a:r>
            <a:r>
              <a:rPr lang="ja-JP" altLang="es-ES" sz="1200" b="1" dirty="0" smtClean="0"/>
              <a:t>ください。</a:t>
            </a:r>
            <a:endParaRPr lang="ja-JP" altLang="es-ES" sz="1200" b="1" dirty="0"/>
          </a:p>
          <a:p>
            <a:r>
              <a:rPr lang="ja-JP" altLang="es-ES" sz="1200" b="1" dirty="0" smtClean="0"/>
              <a:t>　　　　　</a:t>
            </a:r>
            <a:r>
              <a:rPr lang="ja-JP" altLang="es-ES" sz="1200" b="1" dirty="0" smtClean="0">
                <a:solidFill>
                  <a:srgbClr val="0070C0"/>
                </a:solidFill>
              </a:rPr>
              <a:t>ゆう</a:t>
            </a:r>
            <a:r>
              <a:rPr lang="ja-JP" altLang="es-ES" sz="1200" b="1" dirty="0" err="1">
                <a:solidFill>
                  <a:srgbClr val="0070C0"/>
                </a:solidFill>
              </a:rPr>
              <a:t>ちょ</a:t>
            </a:r>
            <a:r>
              <a:rPr lang="ja-JP" altLang="es-ES" sz="1200" b="1" dirty="0" smtClean="0">
                <a:solidFill>
                  <a:srgbClr val="0070C0"/>
                </a:solidFill>
              </a:rPr>
              <a:t>銀行　　００２８０－３－８６８２３</a:t>
            </a:r>
            <a:r>
              <a:rPr lang="ja-JP" altLang="es-ES" sz="1200" b="1" dirty="0">
                <a:solidFill>
                  <a:srgbClr val="0070C0"/>
                </a:solidFill>
              </a:rPr>
              <a:t>　</a:t>
            </a:r>
            <a:endParaRPr lang="es-ES" altLang="ja-JP" sz="1200" b="1" dirty="0" smtClean="0">
              <a:solidFill>
                <a:srgbClr val="0070C0"/>
              </a:solidFill>
            </a:endParaRPr>
          </a:p>
          <a:p>
            <a:r>
              <a:rPr lang="ja-JP" altLang="es-ES" sz="1200" b="1" dirty="0">
                <a:solidFill>
                  <a:srgbClr val="0070C0"/>
                </a:solidFill>
              </a:rPr>
              <a:t>　</a:t>
            </a:r>
            <a:r>
              <a:rPr lang="ja-JP" altLang="es-ES" sz="1200" b="1" dirty="0" smtClean="0">
                <a:solidFill>
                  <a:srgbClr val="0070C0"/>
                </a:solidFill>
              </a:rPr>
              <a:t>　　　　全国</a:t>
            </a:r>
            <a:r>
              <a:rPr lang="ja-JP" altLang="es-ES" sz="1200" b="1" dirty="0">
                <a:solidFill>
                  <a:srgbClr val="0070C0"/>
                </a:solidFill>
              </a:rPr>
              <a:t>生涯学習音楽指導員協議会千葉</a:t>
            </a:r>
            <a:r>
              <a:rPr lang="ja-JP" altLang="es-ES" sz="1200" b="1" dirty="0" smtClean="0">
                <a:solidFill>
                  <a:srgbClr val="0070C0"/>
                </a:solidFill>
              </a:rPr>
              <a:t>支部</a:t>
            </a:r>
            <a:endParaRPr lang="ja-JP" altLang="es-ES" sz="1200" b="1" dirty="0">
              <a:solidFill>
                <a:srgbClr val="0070C0"/>
              </a:solidFill>
            </a:endParaRPr>
          </a:p>
        </p:txBody>
      </p:sp>
      <p:sp>
        <p:nvSpPr>
          <p:cNvPr id="13" name="テキスト ボックス 12"/>
          <p:cNvSpPr txBox="1"/>
          <p:nvPr/>
        </p:nvSpPr>
        <p:spPr>
          <a:xfrm>
            <a:off x="-1848" y="7660890"/>
            <a:ext cx="4421915" cy="307777"/>
          </a:xfrm>
          <a:prstGeom prst="rect">
            <a:avLst/>
          </a:prstGeom>
          <a:noFill/>
        </p:spPr>
        <p:txBody>
          <a:bodyPr wrap="square" rtlCol="0">
            <a:spAutoFit/>
          </a:bodyPr>
          <a:lstStyle/>
          <a:p>
            <a:r>
              <a:rPr lang="ja-JP" altLang="es-ES" sz="1400" b="1" dirty="0" smtClean="0">
                <a:latin typeface="+mn-ea"/>
              </a:rPr>
              <a:t>＜お振込み締め切り＞　　９月２０日</a:t>
            </a:r>
            <a:r>
              <a:rPr lang="es-ES" altLang="ja-JP" sz="1200" b="1" dirty="0" smtClean="0">
                <a:latin typeface="+mn-ea"/>
              </a:rPr>
              <a:t>(</a:t>
            </a:r>
            <a:r>
              <a:rPr lang="ja-JP" altLang="es-ES" sz="1200" b="1" dirty="0" smtClean="0">
                <a:latin typeface="+mn-ea"/>
              </a:rPr>
              <a:t>水</a:t>
            </a:r>
            <a:r>
              <a:rPr lang="es-ES" altLang="ja-JP" sz="1200" b="1" dirty="0" smtClean="0">
                <a:latin typeface="+mn-ea"/>
              </a:rPr>
              <a:t>)</a:t>
            </a:r>
            <a:r>
              <a:rPr lang="ja-JP" altLang="es-ES" sz="1400" b="1" dirty="0" smtClean="0">
                <a:latin typeface="+mn-ea"/>
              </a:rPr>
              <a:t>　</a:t>
            </a:r>
            <a:endParaRPr lang="es-ES" altLang="ja-JP" sz="1400" b="1" dirty="0" smtClean="0">
              <a:latin typeface="+mn-ea"/>
            </a:endParaRPr>
          </a:p>
        </p:txBody>
      </p:sp>
      <p:pic>
        <p:nvPicPr>
          <p:cNvPr id="18" name="図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7707" y="7988804"/>
            <a:ext cx="3884770" cy="2364235"/>
          </a:xfrm>
          <a:prstGeom prst="rect">
            <a:avLst/>
          </a:prstGeom>
        </p:spPr>
      </p:pic>
      <p:sp>
        <p:nvSpPr>
          <p:cNvPr id="19" name="テキスト ボックス 18"/>
          <p:cNvSpPr txBox="1"/>
          <p:nvPr/>
        </p:nvSpPr>
        <p:spPr>
          <a:xfrm>
            <a:off x="125226" y="8731105"/>
            <a:ext cx="2073530" cy="307777"/>
          </a:xfrm>
          <a:prstGeom prst="rect">
            <a:avLst/>
          </a:prstGeom>
          <a:noFill/>
        </p:spPr>
        <p:txBody>
          <a:bodyPr wrap="square" rtlCol="0">
            <a:spAutoFit/>
          </a:bodyPr>
          <a:lstStyle/>
          <a:p>
            <a:r>
              <a:rPr lang="ja-JP" altLang="es-ES" sz="1400" b="1" dirty="0" smtClean="0"/>
              <a:t>アクセス</a:t>
            </a:r>
            <a:endParaRPr lang="es-ES" sz="1400" b="1" dirty="0"/>
          </a:p>
        </p:txBody>
      </p:sp>
      <p:sp>
        <p:nvSpPr>
          <p:cNvPr id="21" name="テキスト ボックス 20"/>
          <p:cNvSpPr txBox="1"/>
          <p:nvPr/>
        </p:nvSpPr>
        <p:spPr>
          <a:xfrm>
            <a:off x="925760" y="8693445"/>
            <a:ext cx="2333823" cy="307777"/>
          </a:xfrm>
          <a:prstGeom prst="rect">
            <a:avLst/>
          </a:prstGeom>
          <a:noFill/>
        </p:spPr>
        <p:txBody>
          <a:bodyPr wrap="square" rtlCol="0">
            <a:spAutoFit/>
          </a:bodyPr>
          <a:lstStyle/>
          <a:p>
            <a:r>
              <a:rPr lang="ja-JP" altLang="es-ES" sz="1400" dirty="0" smtClean="0">
                <a:latin typeface="HGP明朝B" panose="02020800000000000000" pitchFamily="18" charset="-128"/>
                <a:ea typeface="HGP明朝B" panose="02020800000000000000" pitchFamily="18" charset="-128"/>
              </a:rPr>
              <a:t>千葉県教育会館　大ホール</a:t>
            </a:r>
            <a:endParaRPr lang="es-ES" sz="1400" dirty="0">
              <a:latin typeface="HGP明朝B" panose="02020800000000000000" pitchFamily="18" charset="-128"/>
              <a:ea typeface="HGP明朝B" panose="02020800000000000000" pitchFamily="18" charset="-128"/>
            </a:endParaRPr>
          </a:p>
        </p:txBody>
      </p:sp>
      <p:sp>
        <p:nvSpPr>
          <p:cNvPr id="22" name="テキスト ボックス 21"/>
          <p:cNvSpPr txBox="1"/>
          <p:nvPr/>
        </p:nvSpPr>
        <p:spPr>
          <a:xfrm>
            <a:off x="188990" y="8975062"/>
            <a:ext cx="3293512" cy="261610"/>
          </a:xfrm>
          <a:prstGeom prst="rect">
            <a:avLst/>
          </a:prstGeom>
          <a:noFill/>
        </p:spPr>
        <p:txBody>
          <a:bodyPr wrap="square" rtlCol="0">
            <a:spAutoFit/>
          </a:bodyPr>
          <a:lstStyle/>
          <a:p>
            <a:r>
              <a:rPr lang="zh-CN" altLang="es-ES" sz="1100" dirty="0">
                <a:latin typeface="HGP明朝E" panose="02020900000000000000" pitchFamily="18" charset="-128"/>
                <a:ea typeface="HGP明朝E" panose="02020900000000000000" pitchFamily="18" charset="-128"/>
              </a:rPr>
              <a:t>〒</a:t>
            </a:r>
            <a:r>
              <a:rPr lang="es-ES" altLang="zh-CN" sz="1100" dirty="0">
                <a:latin typeface="HGP明朝E" panose="02020900000000000000" pitchFamily="18" charset="-128"/>
                <a:ea typeface="HGP明朝E" panose="02020900000000000000" pitchFamily="18" charset="-128"/>
              </a:rPr>
              <a:t>260-0013 </a:t>
            </a:r>
            <a:r>
              <a:rPr lang="zh-CN" altLang="es-ES" sz="1100" dirty="0">
                <a:latin typeface="HGP明朝E" panose="02020900000000000000" pitchFamily="18" charset="-128"/>
                <a:ea typeface="HGP明朝E" panose="02020900000000000000" pitchFamily="18" charset="-128"/>
              </a:rPr>
              <a:t>千葉市中央区中央</a:t>
            </a:r>
            <a:r>
              <a:rPr lang="es-ES" altLang="zh-CN" sz="1100" dirty="0">
                <a:latin typeface="HGP明朝E" panose="02020900000000000000" pitchFamily="18" charset="-128"/>
                <a:ea typeface="HGP明朝E" panose="02020900000000000000" pitchFamily="18" charset="-128"/>
              </a:rPr>
              <a:t>4</a:t>
            </a:r>
            <a:r>
              <a:rPr lang="zh-CN" altLang="es-ES" sz="1100" dirty="0">
                <a:latin typeface="HGP明朝E" panose="02020900000000000000" pitchFamily="18" charset="-128"/>
                <a:ea typeface="HGP明朝E" panose="02020900000000000000" pitchFamily="18" charset="-128"/>
              </a:rPr>
              <a:t>丁目</a:t>
            </a:r>
            <a:r>
              <a:rPr lang="es-ES" altLang="zh-CN" sz="1100" dirty="0" smtClean="0">
                <a:latin typeface="HGP明朝E" panose="02020900000000000000" pitchFamily="18" charset="-128"/>
                <a:ea typeface="HGP明朝E" panose="02020900000000000000" pitchFamily="18" charset="-128"/>
              </a:rPr>
              <a:t>13</a:t>
            </a:r>
            <a:r>
              <a:rPr lang="zh-CN" altLang="es-ES" sz="1100" dirty="0" smtClean="0">
                <a:latin typeface="HGP明朝E" panose="02020900000000000000" pitchFamily="18" charset="-128"/>
                <a:ea typeface="HGP明朝E" panose="02020900000000000000" pitchFamily="18" charset="-128"/>
              </a:rPr>
              <a:t>番</a:t>
            </a:r>
            <a:r>
              <a:rPr lang="es-ES" altLang="zh-CN" sz="1100" dirty="0" smtClean="0">
                <a:latin typeface="HGP明朝E" panose="02020900000000000000" pitchFamily="18" charset="-128"/>
                <a:ea typeface="HGP明朝E" panose="02020900000000000000" pitchFamily="18" charset="-128"/>
              </a:rPr>
              <a:t>10</a:t>
            </a:r>
            <a:r>
              <a:rPr lang="zh-CN" altLang="es-ES" sz="1100" dirty="0" smtClean="0">
                <a:latin typeface="HGP明朝E" panose="02020900000000000000" pitchFamily="18" charset="-128"/>
                <a:ea typeface="HGP明朝E" panose="02020900000000000000" pitchFamily="18" charset="-128"/>
              </a:rPr>
              <a:t>号  </a:t>
            </a:r>
            <a:endParaRPr lang="es-ES" sz="1100" dirty="0">
              <a:latin typeface="HGP明朝E" panose="02020900000000000000" pitchFamily="18" charset="-128"/>
              <a:ea typeface="HGP明朝E" panose="02020900000000000000" pitchFamily="18" charset="-128"/>
            </a:endParaRPr>
          </a:p>
        </p:txBody>
      </p:sp>
      <p:sp>
        <p:nvSpPr>
          <p:cNvPr id="23" name="テキスト ボックス 22"/>
          <p:cNvSpPr txBox="1"/>
          <p:nvPr/>
        </p:nvSpPr>
        <p:spPr>
          <a:xfrm>
            <a:off x="430669" y="9164857"/>
            <a:ext cx="3097038" cy="1223412"/>
          </a:xfrm>
          <a:prstGeom prst="rect">
            <a:avLst/>
          </a:prstGeom>
          <a:noFill/>
        </p:spPr>
        <p:txBody>
          <a:bodyPr wrap="square" rtlCol="0">
            <a:spAutoFit/>
          </a:bodyPr>
          <a:lstStyle/>
          <a:p>
            <a:r>
              <a:rPr lang="ja-JP" altLang="es-ES" sz="1050" dirty="0" smtClean="0"/>
              <a:t> ＪＲ千葉駅中央改札</a:t>
            </a:r>
            <a:r>
              <a:rPr lang="ja-JP" altLang="es-ES" sz="1050" dirty="0"/>
              <a:t>東</a:t>
            </a:r>
            <a:r>
              <a:rPr lang="ja-JP" altLang="es-ES" sz="1050" dirty="0" smtClean="0"/>
              <a:t>口より　タクシ－で８分</a:t>
            </a:r>
            <a:r>
              <a:rPr lang="ja-JP" altLang="es-ES" sz="1050" dirty="0"/>
              <a:t>　</a:t>
            </a:r>
            <a:endParaRPr lang="ja-JP" altLang="es-ES" sz="1050" b="1" dirty="0"/>
          </a:p>
          <a:p>
            <a:r>
              <a:rPr lang="ja-JP" altLang="es-ES" sz="1050" dirty="0"/>
              <a:t>千葉都市モノレール葭川公園駅　徒歩６分</a:t>
            </a:r>
          </a:p>
          <a:p>
            <a:r>
              <a:rPr lang="ja-JP" altLang="es-ES" sz="1050" dirty="0"/>
              <a:t>千葉都市モノレール県庁前駅　徒歩６分</a:t>
            </a:r>
          </a:p>
          <a:p>
            <a:r>
              <a:rPr lang="ja-JP" altLang="es-ES" sz="1050" dirty="0"/>
              <a:t>京成千葉中央駅　徒歩６分</a:t>
            </a:r>
          </a:p>
          <a:p>
            <a:r>
              <a:rPr lang="ja-JP" altLang="es-ES" sz="1050" dirty="0" smtClean="0"/>
              <a:t> ＪＲ本</a:t>
            </a:r>
            <a:r>
              <a:rPr lang="ja-JP" altLang="es-ES" sz="1050" dirty="0"/>
              <a:t>千葉駅　</a:t>
            </a:r>
            <a:r>
              <a:rPr lang="ja-JP" altLang="es-ES" sz="1050" dirty="0">
                <a:latin typeface="+mn-ea"/>
              </a:rPr>
              <a:t>徒歩</a:t>
            </a:r>
            <a:r>
              <a:rPr lang="ja-JP" altLang="es-ES" sz="1050" dirty="0" smtClean="0"/>
              <a:t>８分</a:t>
            </a:r>
            <a:endParaRPr lang="es-ES" altLang="ja-JP" sz="1050" dirty="0" smtClean="0"/>
          </a:p>
          <a:p>
            <a:r>
              <a:rPr lang="ja-JP" altLang="es-ES" sz="1050" dirty="0" smtClean="0">
                <a:latin typeface="+mn-ea"/>
              </a:rPr>
              <a:t>　  　</a:t>
            </a:r>
            <a:r>
              <a:rPr lang="es-ES" altLang="ja-JP" sz="1050" dirty="0" smtClean="0">
                <a:latin typeface="+mn-ea"/>
              </a:rPr>
              <a:t>※JR</a:t>
            </a:r>
            <a:r>
              <a:rPr lang="ja-JP" altLang="es-ES" sz="1050" dirty="0" smtClean="0">
                <a:latin typeface="+mn-ea"/>
              </a:rPr>
              <a:t>千葉駅よりタクシ－がおすすめです。</a:t>
            </a:r>
            <a:endParaRPr lang="es-ES" altLang="ja-JP" sz="1050" dirty="0" smtClean="0">
              <a:latin typeface="+mn-ea"/>
            </a:endParaRPr>
          </a:p>
          <a:p>
            <a:r>
              <a:rPr lang="ja-JP" altLang="es-ES" sz="1050" dirty="0">
                <a:latin typeface="+mn-ea"/>
              </a:rPr>
              <a:t>　</a:t>
            </a:r>
            <a:r>
              <a:rPr lang="ja-JP" altLang="es-ES" sz="1050" dirty="0" smtClean="0">
                <a:latin typeface="+mn-ea"/>
              </a:rPr>
              <a:t>　　 　</a:t>
            </a:r>
            <a:r>
              <a:rPr lang="es-ES" altLang="ja-JP" sz="1050" dirty="0" smtClean="0">
                <a:latin typeface="+mn-ea"/>
              </a:rPr>
              <a:t>29</a:t>
            </a:r>
            <a:r>
              <a:rPr lang="ja-JP" altLang="es-ES" sz="1050" dirty="0" smtClean="0">
                <a:latin typeface="+mn-ea"/>
              </a:rPr>
              <a:t>日千葉駅にてご案内いたします。</a:t>
            </a:r>
            <a:endParaRPr lang="es-ES" altLang="ja-JP" sz="1050" dirty="0" smtClean="0">
              <a:latin typeface="+mn-ea"/>
            </a:endParaRPr>
          </a:p>
        </p:txBody>
      </p:sp>
      <p:sp>
        <p:nvSpPr>
          <p:cNvPr id="25" name="テキスト ボックス 24"/>
          <p:cNvSpPr txBox="1"/>
          <p:nvPr/>
        </p:nvSpPr>
        <p:spPr>
          <a:xfrm>
            <a:off x="4672947" y="134566"/>
            <a:ext cx="2886728" cy="461665"/>
          </a:xfrm>
          <a:prstGeom prst="rect">
            <a:avLst/>
          </a:prstGeom>
          <a:noFill/>
        </p:spPr>
        <p:txBody>
          <a:bodyPr wrap="square" rtlCol="0">
            <a:spAutoFit/>
          </a:bodyPr>
          <a:lstStyle/>
          <a:p>
            <a:r>
              <a:rPr lang="ja-JP" altLang="es-ES" sz="800" dirty="0" smtClean="0">
                <a:latin typeface="+mj-ea"/>
                <a:ea typeface="+mj-ea"/>
              </a:rPr>
              <a:t>「</a:t>
            </a:r>
            <a:r>
              <a:rPr lang="es-ES" altLang="ja-JP" sz="800" dirty="0" smtClean="0">
                <a:latin typeface="+mj-ea"/>
                <a:ea typeface="+mj-ea"/>
              </a:rPr>
              <a:t>FORUM</a:t>
            </a:r>
            <a:r>
              <a:rPr lang="ja-JP" altLang="es-ES" sz="800" dirty="0" smtClean="0">
                <a:latin typeface="+mj-ea"/>
                <a:ea typeface="+mj-ea"/>
              </a:rPr>
              <a:t> </a:t>
            </a:r>
            <a:r>
              <a:rPr lang="es-ES" altLang="ja-JP" sz="800" dirty="0" smtClean="0">
                <a:latin typeface="+mj-ea"/>
                <a:ea typeface="+mj-ea"/>
              </a:rPr>
              <a:t>in </a:t>
            </a:r>
            <a:r>
              <a:rPr lang="ja-JP" altLang="es-ES" sz="800" dirty="0" smtClean="0">
                <a:latin typeface="+mj-ea"/>
                <a:ea typeface="+mj-ea"/>
              </a:rPr>
              <a:t>国際音楽の日」は平成６年に制定された音楽文化振興のための学習環境の整備に関する法律（略称：音楽振興法）の精神のもとに、同法を推進する</a:t>
            </a:r>
            <a:r>
              <a:rPr lang="ja-JP" altLang="es-ES" sz="800" dirty="0">
                <a:latin typeface="+mj-ea"/>
                <a:ea typeface="+mj-ea"/>
              </a:rPr>
              <a:t>事</a:t>
            </a:r>
            <a:r>
              <a:rPr lang="ja-JP" altLang="es-ES" sz="800" dirty="0" smtClean="0">
                <a:latin typeface="+mj-ea"/>
                <a:ea typeface="+mj-ea"/>
              </a:rPr>
              <a:t>を</a:t>
            </a:r>
            <a:r>
              <a:rPr lang="ja-JP" altLang="es-ES" sz="800" dirty="0">
                <a:latin typeface="+mj-ea"/>
                <a:ea typeface="+mj-ea"/>
              </a:rPr>
              <a:t>趣旨</a:t>
            </a:r>
            <a:r>
              <a:rPr lang="ja-JP" altLang="es-ES" sz="800" dirty="0" smtClean="0">
                <a:latin typeface="+mj-ea"/>
                <a:ea typeface="+mj-ea"/>
              </a:rPr>
              <a:t>としています。</a:t>
            </a:r>
            <a:endParaRPr lang="es-ES" sz="800" dirty="0">
              <a:latin typeface="+mj-ea"/>
              <a:ea typeface="+mj-ea"/>
            </a:endParaRPr>
          </a:p>
        </p:txBody>
      </p:sp>
      <p:sp>
        <p:nvSpPr>
          <p:cNvPr id="14" name="テキスト ボックス 13"/>
          <p:cNvSpPr txBox="1"/>
          <p:nvPr/>
        </p:nvSpPr>
        <p:spPr>
          <a:xfrm>
            <a:off x="6330645" y="820774"/>
            <a:ext cx="1206199" cy="338554"/>
          </a:xfrm>
          <a:prstGeom prst="rect">
            <a:avLst/>
          </a:prstGeom>
          <a:noFill/>
        </p:spPr>
        <p:txBody>
          <a:bodyPr wrap="square" rtlCol="0">
            <a:spAutoFit/>
          </a:bodyPr>
          <a:lstStyle/>
          <a:p>
            <a:r>
              <a:rPr lang="ja-JP" altLang="es-ES" sz="1600" dirty="0">
                <a:latin typeface="HGS明朝E" panose="02020900000000000000" pitchFamily="18" charset="-128"/>
                <a:ea typeface="HGS明朝E" panose="02020900000000000000" pitchFamily="18" charset="-128"/>
              </a:rPr>
              <a:t>講師</a:t>
            </a:r>
            <a:r>
              <a:rPr lang="ja-JP" altLang="es-ES" sz="1600" dirty="0" smtClean="0">
                <a:latin typeface="HGS明朝E" panose="02020900000000000000" pitchFamily="18" charset="-128"/>
                <a:ea typeface="HGS明朝E" panose="02020900000000000000" pitchFamily="18" charset="-128"/>
              </a:rPr>
              <a:t>ご紹介</a:t>
            </a:r>
            <a:endParaRPr lang="es-ES" sz="1600" dirty="0">
              <a:latin typeface="HGS明朝E" panose="02020900000000000000" pitchFamily="18" charset="-128"/>
              <a:ea typeface="HGS明朝E" panose="02020900000000000000" pitchFamily="18" charset="-128"/>
            </a:endParaRPr>
          </a:p>
        </p:txBody>
      </p:sp>
      <p:pic>
        <p:nvPicPr>
          <p:cNvPr id="15" name="図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1111" y="1223278"/>
            <a:ext cx="830225" cy="929852"/>
          </a:xfrm>
          <a:prstGeom prst="rect">
            <a:avLst/>
          </a:prstGeom>
        </p:spPr>
      </p:pic>
      <p:sp>
        <p:nvSpPr>
          <p:cNvPr id="26" name="テキスト ボックス 25"/>
          <p:cNvSpPr txBox="1"/>
          <p:nvPr/>
        </p:nvSpPr>
        <p:spPr>
          <a:xfrm>
            <a:off x="4952054" y="858760"/>
            <a:ext cx="1470396" cy="461665"/>
          </a:xfrm>
          <a:prstGeom prst="rect">
            <a:avLst/>
          </a:prstGeom>
          <a:noFill/>
        </p:spPr>
        <p:txBody>
          <a:bodyPr wrap="square" rtlCol="0">
            <a:spAutoFit/>
          </a:bodyPr>
          <a:lstStyle/>
          <a:p>
            <a:r>
              <a:rPr lang="ja-JP" altLang="es-ES" sz="1000" b="1" smtClean="0">
                <a:latin typeface="HGS明朝E" panose="02020900000000000000" pitchFamily="18" charset="-128"/>
                <a:ea typeface="HGS明朝E" panose="02020900000000000000" pitchFamily="18" charset="-128"/>
              </a:rPr>
              <a:t>聖徳</a:t>
            </a:r>
            <a:r>
              <a:rPr lang="ja-JP" altLang="es-ES" sz="1000" b="1" smtClean="0">
                <a:latin typeface="HGP明朝E" panose="02020900000000000000" pitchFamily="18" charset="-128"/>
                <a:ea typeface="HGP明朝E" panose="02020900000000000000" pitchFamily="18" charset="-128"/>
              </a:rPr>
              <a:t>大学音楽</a:t>
            </a:r>
            <a:r>
              <a:rPr lang="ja-JP" altLang="es-ES" sz="1000" b="1">
                <a:latin typeface="HGP明朝E" panose="02020900000000000000" pitchFamily="18" charset="-128"/>
                <a:ea typeface="HGP明朝E" panose="02020900000000000000" pitchFamily="18" charset="-128"/>
              </a:rPr>
              <a:t>学部</a:t>
            </a:r>
            <a:r>
              <a:rPr lang="ja-JP" altLang="es-ES" sz="1000" b="1" smtClean="0">
                <a:latin typeface="HGS明朝E" panose="02020900000000000000" pitchFamily="18" charset="-128"/>
                <a:ea typeface="HGS明朝E" panose="02020900000000000000" pitchFamily="18" charset="-128"/>
              </a:rPr>
              <a:t>教授</a:t>
            </a:r>
            <a:endParaRPr lang="es-ES" altLang="ja-JP" sz="1000" b="1" dirty="0" smtClean="0">
              <a:latin typeface="HGS明朝E" panose="02020900000000000000" pitchFamily="18" charset="-128"/>
              <a:ea typeface="HGS明朝E" panose="02020900000000000000" pitchFamily="18" charset="-128"/>
            </a:endParaRPr>
          </a:p>
          <a:p>
            <a:r>
              <a:rPr lang="ja-JP" altLang="es-ES" sz="1400" dirty="0">
                <a:latin typeface="HGS明朝E" panose="02020900000000000000" pitchFamily="18" charset="-128"/>
                <a:ea typeface="HGS明朝E" panose="02020900000000000000" pitchFamily="18" charset="-128"/>
              </a:rPr>
              <a:t>　</a:t>
            </a:r>
            <a:r>
              <a:rPr lang="ja-JP" altLang="es-ES" sz="1400" dirty="0" smtClean="0">
                <a:latin typeface="HGS明朝E" panose="02020900000000000000" pitchFamily="18" charset="-128"/>
                <a:ea typeface="HGS明朝E" panose="02020900000000000000" pitchFamily="18" charset="-128"/>
              </a:rPr>
              <a:t>　</a:t>
            </a:r>
            <a:r>
              <a:rPr lang="ja-JP" altLang="es-ES" sz="1400" b="1" dirty="0" smtClean="0">
                <a:latin typeface="HGS明朝E" panose="02020900000000000000" pitchFamily="18" charset="-128"/>
                <a:ea typeface="HGS明朝E" panose="02020900000000000000" pitchFamily="18" charset="-128"/>
              </a:rPr>
              <a:t>八木正一</a:t>
            </a:r>
            <a:r>
              <a:rPr lang="ja-JP" altLang="es-ES" sz="1200" b="1" dirty="0" smtClean="0">
                <a:latin typeface="HGS明朝E" panose="02020900000000000000" pitchFamily="18" charset="-128"/>
                <a:ea typeface="HGS明朝E" panose="02020900000000000000" pitchFamily="18" charset="-128"/>
              </a:rPr>
              <a:t>氏</a:t>
            </a:r>
            <a:endParaRPr lang="es-ES" sz="1200" b="1" dirty="0">
              <a:latin typeface="HGS明朝E" panose="02020900000000000000" pitchFamily="18" charset="-128"/>
              <a:ea typeface="HGS明朝E" panose="02020900000000000000" pitchFamily="18" charset="-128"/>
            </a:endParaRPr>
          </a:p>
        </p:txBody>
      </p:sp>
      <p:sp>
        <p:nvSpPr>
          <p:cNvPr id="27" name="テキスト ボックス 26"/>
          <p:cNvSpPr txBox="1"/>
          <p:nvPr/>
        </p:nvSpPr>
        <p:spPr>
          <a:xfrm>
            <a:off x="4891740" y="2088737"/>
            <a:ext cx="2520737" cy="261610"/>
          </a:xfrm>
          <a:prstGeom prst="rect">
            <a:avLst/>
          </a:prstGeom>
          <a:noFill/>
        </p:spPr>
        <p:txBody>
          <a:bodyPr wrap="square" rtlCol="0">
            <a:spAutoFit/>
          </a:bodyPr>
          <a:lstStyle/>
          <a:p>
            <a:endParaRPr lang="es-ES" sz="1100" dirty="0">
              <a:latin typeface="HGS明朝E" panose="02020900000000000000" pitchFamily="18" charset="-128"/>
              <a:ea typeface="HGS明朝E" panose="02020900000000000000" pitchFamily="18" charset="-128"/>
            </a:endParaRPr>
          </a:p>
        </p:txBody>
      </p:sp>
      <p:pic>
        <p:nvPicPr>
          <p:cNvPr id="28" name="図 27"/>
          <p:cNvPicPr>
            <a:picLocks noChangeAspect="1"/>
          </p:cNvPicPr>
          <p:nvPr/>
        </p:nvPicPr>
        <p:blipFill>
          <a:blip r:embed="rId4">
            <a:grayscl/>
          </a:blip>
          <a:stretch>
            <a:fillRect/>
          </a:stretch>
        </p:blipFill>
        <p:spPr>
          <a:xfrm>
            <a:off x="6642209" y="2487109"/>
            <a:ext cx="796891" cy="1054592"/>
          </a:xfrm>
          <a:prstGeom prst="rect">
            <a:avLst/>
          </a:prstGeom>
        </p:spPr>
      </p:pic>
      <p:pic>
        <p:nvPicPr>
          <p:cNvPr id="29" name="図 28"/>
          <p:cNvPicPr>
            <a:picLocks noChangeAspect="1"/>
          </p:cNvPicPr>
          <p:nvPr/>
        </p:nvPicPr>
        <p:blipFill>
          <a:blip r:embed="rId5">
            <a:grayscl/>
          </a:blip>
          <a:stretch>
            <a:fillRect/>
          </a:stretch>
        </p:blipFill>
        <p:spPr>
          <a:xfrm>
            <a:off x="4329903" y="3692822"/>
            <a:ext cx="764135" cy="1138175"/>
          </a:xfrm>
          <a:prstGeom prst="rect">
            <a:avLst/>
          </a:prstGeom>
        </p:spPr>
      </p:pic>
      <p:pic>
        <p:nvPicPr>
          <p:cNvPr id="30" name="図 29"/>
          <p:cNvPicPr>
            <a:picLocks noChangeAspect="1"/>
          </p:cNvPicPr>
          <p:nvPr/>
        </p:nvPicPr>
        <p:blipFill>
          <a:blip r:embed="rId6">
            <a:grayscl/>
          </a:blip>
          <a:stretch>
            <a:fillRect/>
          </a:stretch>
        </p:blipFill>
        <p:spPr>
          <a:xfrm>
            <a:off x="4510006" y="5825724"/>
            <a:ext cx="746056" cy="1013663"/>
          </a:xfrm>
          <a:prstGeom prst="rect">
            <a:avLst/>
          </a:prstGeom>
        </p:spPr>
      </p:pic>
      <p:pic>
        <p:nvPicPr>
          <p:cNvPr id="31" name="図 30"/>
          <p:cNvPicPr>
            <a:picLocks noChangeAspect="1"/>
          </p:cNvPicPr>
          <p:nvPr/>
        </p:nvPicPr>
        <p:blipFill>
          <a:blip r:embed="rId7">
            <a:grayscl/>
            <a:extLst>
              <a:ext uri="{28A0092B-C50C-407E-A947-70E740481C1C}">
                <a14:useLocalDpi xmlns:a14="http://schemas.microsoft.com/office/drawing/2010/main" val="0"/>
              </a:ext>
            </a:extLst>
          </a:blip>
          <a:stretch>
            <a:fillRect/>
          </a:stretch>
        </p:blipFill>
        <p:spPr>
          <a:xfrm>
            <a:off x="4335708" y="4916722"/>
            <a:ext cx="638956" cy="679528"/>
          </a:xfrm>
          <a:prstGeom prst="rect">
            <a:avLst/>
          </a:prstGeom>
        </p:spPr>
      </p:pic>
      <p:pic>
        <p:nvPicPr>
          <p:cNvPr id="33" name="図 32"/>
          <p:cNvPicPr>
            <a:picLocks noChangeAspect="1"/>
          </p:cNvPicPr>
          <p:nvPr/>
        </p:nvPicPr>
        <p:blipFill>
          <a:blip r:embed="rId8" cstate="print">
            <a:grayscl/>
            <a:extLst>
              <a:ext uri="{28A0092B-C50C-407E-A947-70E740481C1C}">
                <a14:useLocalDpi xmlns:a14="http://schemas.microsoft.com/office/drawing/2010/main" val="0"/>
              </a:ext>
            </a:extLst>
          </a:blip>
          <a:stretch>
            <a:fillRect/>
          </a:stretch>
        </p:blipFill>
        <p:spPr>
          <a:xfrm>
            <a:off x="4517591" y="6972027"/>
            <a:ext cx="627575" cy="940313"/>
          </a:xfrm>
          <a:prstGeom prst="rect">
            <a:avLst/>
          </a:prstGeom>
        </p:spPr>
      </p:pic>
      <p:sp>
        <p:nvSpPr>
          <p:cNvPr id="35" name="テキスト ボックス 34"/>
          <p:cNvSpPr txBox="1"/>
          <p:nvPr/>
        </p:nvSpPr>
        <p:spPr>
          <a:xfrm>
            <a:off x="4779819" y="2233239"/>
            <a:ext cx="2822160" cy="307777"/>
          </a:xfrm>
          <a:prstGeom prst="rect">
            <a:avLst/>
          </a:prstGeom>
          <a:noFill/>
        </p:spPr>
        <p:txBody>
          <a:bodyPr wrap="square" rtlCol="0">
            <a:spAutoFit/>
          </a:bodyPr>
          <a:lstStyle/>
          <a:p>
            <a:r>
              <a:rPr lang="ja-JP" altLang="es-ES" sz="1000" b="1" dirty="0" smtClean="0">
                <a:latin typeface="HGP明朝E" panose="02020900000000000000" pitchFamily="18" charset="-128"/>
                <a:ea typeface="HGP明朝E" panose="02020900000000000000" pitchFamily="18" charset="-128"/>
              </a:rPr>
              <a:t>元尚美</a:t>
            </a:r>
            <a:r>
              <a:rPr lang="ja-JP" altLang="es-ES" sz="1000" b="1" dirty="0">
                <a:latin typeface="HGP明朝E" panose="02020900000000000000" pitchFamily="18" charset="-128"/>
                <a:ea typeface="HGP明朝E" panose="02020900000000000000" pitchFamily="18" charset="-128"/>
              </a:rPr>
              <a:t>学園大学客員</a:t>
            </a:r>
            <a:r>
              <a:rPr lang="ja-JP" altLang="es-ES" sz="1000" b="1" dirty="0" smtClean="0">
                <a:latin typeface="HGP明朝E" panose="02020900000000000000" pitchFamily="18" charset="-128"/>
                <a:ea typeface="HGP明朝E" panose="02020900000000000000" pitchFamily="18" charset="-128"/>
              </a:rPr>
              <a:t>教授      </a:t>
            </a:r>
            <a:r>
              <a:rPr lang="ja-JP" altLang="es-ES" sz="1400" b="1" dirty="0" smtClean="0">
                <a:latin typeface="HGP明朝E" panose="02020900000000000000" pitchFamily="18" charset="-128"/>
                <a:ea typeface="HGP明朝E" panose="02020900000000000000" pitchFamily="18" charset="-128"/>
              </a:rPr>
              <a:t>大村</a:t>
            </a:r>
            <a:r>
              <a:rPr lang="ja-JP" altLang="es-ES" sz="1400" b="1" dirty="0">
                <a:latin typeface="HGP明朝E" panose="02020900000000000000" pitchFamily="18" charset="-128"/>
                <a:ea typeface="HGP明朝E" panose="02020900000000000000" pitchFamily="18" charset="-128"/>
              </a:rPr>
              <a:t>典子</a:t>
            </a:r>
            <a:r>
              <a:rPr lang="ja-JP" altLang="es-ES" sz="1200" b="1" dirty="0">
                <a:latin typeface="HGP明朝E" panose="02020900000000000000" pitchFamily="18" charset="-128"/>
                <a:ea typeface="HGP明朝E" panose="02020900000000000000" pitchFamily="18" charset="-128"/>
              </a:rPr>
              <a:t>氏</a:t>
            </a:r>
            <a:endParaRPr lang="es-ES" altLang="ja-JP" sz="1400" b="1" dirty="0">
              <a:latin typeface="HGP明朝E" panose="02020900000000000000" pitchFamily="18" charset="-128"/>
              <a:ea typeface="HGP明朝E" panose="02020900000000000000" pitchFamily="18" charset="-128"/>
            </a:endParaRPr>
          </a:p>
        </p:txBody>
      </p:sp>
      <p:sp>
        <p:nvSpPr>
          <p:cNvPr id="36" name="正方形/長方形 35"/>
          <p:cNvSpPr/>
          <p:nvPr/>
        </p:nvSpPr>
        <p:spPr>
          <a:xfrm>
            <a:off x="5145166" y="3544388"/>
            <a:ext cx="2469740" cy="369332"/>
          </a:xfrm>
          <a:prstGeom prst="rect">
            <a:avLst/>
          </a:prstGeom>
        </p:spPr>
        <p:txBody>
          <a:bodyPr wrap="square">
            <a:spAutoFit/>
          </a:bodyPr>
          <a:lstStyle/>
          <a:p>
            <a:r>
              <a:rPr lang="ja-JP" altLang="es-ES" sz="1000" b="1" dirty="0">
                <a:latin typeface="HGP明朝E" panose="02020900000000000000" pitchFamily="18" charset="-128"/>
                <a:ea typeface="HGP明朝E" panose="02020900000000000000" pitchFamily="18" charset="-128"/>
              </a:rPr>
              <a:t>篠笛奏者</a:t>
            </a:r>
            <a:r>
              <a:rPr lang="ja-JP" altLang="es-ES" b="1" dirty="0">
                <a:latin typeface="HGP明朝E" panose="02020900000000000000" pitchFamily="18" charset="-128"/>
                <a:ea typeface="HGP明朝E" panose="02020900000000000000" pitchFamily="18" charset="-128"/>
              </a:rPr>
              <a:t>　 </a:t>
            </a:r>
            <a:r>
              <a:rPr lang="ja-JP" altLang="es-ES" sz="1050" b="1" dirty="0">
                <a:latin typeface="HGP明朝E" panose="02020900000000000000" pitchFamily="18" charset="-128"/>
                <a:ea typeface="HGP明朝E" panose="02020900000000000000" pitchFamily="18" charset="-128"/>
              </a:rPr>
              <a:t>　　</a:t>
            </a:r>
            <a:r>
              <a:rPr lang="ja-JP" altLang="es-ES" sz="1050" b="1" dirty="0" smtClean="0">
                <a:latin typeface="HGP明朝E" panose="02020900000000000000" pitchFamily="18" charset="-128"/>
                <a:ea typeface="HGP明朝E" panose="02020900000000000000" pitchFamily="18" charset="-128"/>
              </a:rPr>
              <a:t>　　</a:t>
            </a:r>
            <a:r>
              <a:rPr lang="ja-JP" altLang="es-ES" sz="1400" b="1" dirty="0" smtClean="0">
                <a:latin typeface="HGP明朝E" panose="02020900000000000000" pitchFamily="18" charset="-128"/>
                <a:ea typeface="HGP明朝E" panose="02020900000000000000" pitchFamily="18" charset="-128"/>
              </a:rPr>
              <a:t>山田</a:t>
            </a:r>
            <a:r>
              <a:rPr lang="ja-JP" altLang="es-ES" sz="1400" b="1" dirty="0">
                <a:latin typeface="HGP明朝E" panose="02020900000000000000" pitchFamily="18" charset="-128"/>
                <a:ea typeface="HGP明朝E" panose="02020900000000000000" pitchFamily="18" charset="-128"/>
              </a:rPr>
              <a:t>路子</a:t>
            </a:r>
            <a:r>
              <a:rPr lang="ja-JP" altLang="es-ES" sz="1200" b="1" dirty="0" smtClean="0">
                <a:latin typeface="HGP明朝E" panose="02020900000000000000" pitchFamily="18" charset="-128"/>
                <a:ea typeface="HGP明朝E" panose="02020900000000000000" pitchFamily="18" charset="-128"/>
              </a:rPr>
              <a:t>氏</a:t>
            </a:r>
            <a:endParaRPr lang="es-ES" sz="1200" b="1" dirty="0"/>
          </a:p>
        </p:txBody>
      </p:sp>
      <p:sp>
        <p:nvSpPr>
          <p:cNvPr id="38" name="テキスト ボックス 37"/>
          <p:cNvSpPr txBox="1"/>
          <p:nvPr/>
        </p:nvSpPr>
        <p:spPr>
          <a:xfrm>
            <a:off x="4819433" y="5562552"/>
            <a:ext cx="2752194" cy="307777"/>
          </a:xfrm>
          <a:prstGeom prst="rect">
            <a:avLst/>
          </a:prstGeom>
          <a:noFill/>
        </p:spPr>
        <p:txBody>
          <a:bodyPr wrap="square" rtlCol="0">
            <a:spAutoFit/>
          </a:bodyPr>
          <a:lstStyle/>
          <a:p>
            <a:r>
              <a:rPr lang="ja-JP" altLang="es-ES" sz="1000" b="1" dirty="0">
                <a:latin typeface="HGP明朝E" panose="02020900000000000000" pitchFamily="18" charset="-128"/>
                <a:ea typeface="HGP明朝E" panose="02020900000000000000" pitchFamily="18" charset="-128"/>
              </a:rPr>
              <a:t>名古屋音楽</a:t>
            </a:r>
            <a:r>
              <a:rPr lang="ja-JP" altLang="es-ES" sz="1000" b="1" dirty="0" smtClean="0">
                <a:latin typeface="HGP明朝E" panose="02020900000000000000" pitchFamily="18" charset="-128"/>
                <a:ea typeface="HGP明朝E" panose="02020900000000000000" pitchFamily="18" charset="-128"/>
              </a:rPr>
              <a:t>大学客員</a:t>
            </a:r>
            <a:r>
              <a:rPr lang="ja-JP" altLang="es-ES" sz="1000" b="1" dirty="0">
                <a:latin typeface="HGP明朝E" panose="02020900000000000000" pitchFamily="18" charset="-128"/>
                <a:ea typeface="HGP明朝E" panose="02020900000000000000" pitchFamily="18" charset="-128"/>
              </a:rPr>
              <a:t>教授   </a:t>
            </a:r>
            <a:r>
              <a:rPr lang="ja-JP" altLang="es-ES" sz="1000" b="1" dirty="0" smtClean="0">
                <a:latin typeface="HGP明朝E" panose="02020900000000000000" pitchFamily="18" charset="-128"/>
                <a:ea typeface="HGP明朝E" panose="02020900000000000000" pitchFamily="18" charset="-128"/>
              </a:rPr>
              <a:t>   </a:t>
            </a:r>
            <a:r>
              <a:rPr lang="ja-JP" altLang="es-ES" sz="1400" b="1" dirty="0" smtClean="0">
                <a:latin typeface="HGP明朝E" panose="02020900000000000000" pitchFamily="18" charset="-128"/>
                <a:ea typeface="HGP明朝E" panose="02020900000000000000" pitchFamily="18" charset="-128"/>
              </a:rPr>
              <a:t>松田</a:t>
            </a:r>
            <a:r>
              <a:rPr lang="ja-JP" altLang="es-ES" sz="1400" b="1" dirty="0">
                <a:latin typeface="HGP明朝E" panose="02020900000000000000" pitchFamily="18" charset="-128"/>
                <a:ea typeface="HGP明朝E" panose="02020900000000000000" pitchFamily="18" charset="-128"/>
              </a:rPr>
              <a:t>　昌</a:t>
            </a:r>
            <a:r>
              <a:rPr lang="ja-JP" altLang="es-ES" sz="1200" b="1" dirty="0">
                <a:latin typeface="HGP明朝E" panose="02020900000000000000" pitchFamily="18" charset="-128"/>
                <a:ea typeface="HGP明朝E" panose="02020900000000000000" pitchFamily="18" charset="-128"/>
              </a:rPr>
              <a:t>氏</a:t>
            </a:r>
            <a:r>
              <a:rPr lang="ja-JP" altLang="es-ES" sz="1400" b="1" dirty="0">
                <a:latin typeface="HGP明朝E" panose="02020900000000000000" pitchFamily="18" charset="-128"/>
                <a:ea typeface="HGP明朝E" panose="02020900000000000000" pitchFamily="18" charset="-128"/>
              </a:rPr>
              <a:t> </a:t>
            </a:r>
            <a:endParaRPr lang="es-ES" altLang="ja-JP" sz="1200" b="1" dirty="0">
              <a:latin typeface="HGP明朝E" panose="02020900000000000000" pitchFamily="18" charset="-128"/>
              <a:ea typeface="HGP明朝E" panose="02020900000000000000" pitchFamily="18" charset="-128"/>
            </a:endParaRPr>
          </a:p>
        </p:txBody>
      </p:sp>
      <p:sp>
        <p:nvSpPr>
          <p:cNvPr id="40" name="テキスト ボックス 39"/>
          <p:cNvSpPr txBox="1"/>
          <p:nvPr/>
        </p:nvSpPr>
        <p:spPr>
          <a:xfrm>
            <a:off x="4797007" y="1912703"/>
            <a:ext cx="1785245" cy="230832"/>
          </a:xfrm>
          <a:prstGeom prst="rect">
            <a:avLst/>
          </a:prstGeom>
          <a:noFill/>
        </p:spPr>
        <p:txBody>
          <a:bodyPr wrap="square" rtlCol="0">
            <a:spAutoFit/>
          </a:bodyPr>
          <a:lstStyle/>
          <a:p>
            <a:endParaRPr lang="es-ES" sz="900" dirty="0">
              <a:latin typeface="HGP明朝E" panose="02020900000000000000" pitchFamily="18" charset="-128"/>
              <a:ea typeface="HGP明朝E" panose="02020900000000000000" pitchFamily="18" charset="-128"/>
            </a:endParaRPr>
          </a:p>
        </p:txBody>
      </p:sp>
      <p:sp>
        <p:nvSpPr>
          <p:cNvPr id="41" name="テキスト ボックス 40"/>
          <p:cNvSpPr txBox="1"/>
          <p:nvPr/>
        </p:nvSpPr>
        <p:spPr>
          <a:xfrm>
            <a:off x="5075631" y="3840649"/>
            <a:ext cx="2452954" cy="1061829"/>
          </a:xfrm>
          <a:prstGeom prst="rect">
            <a:avLst/>
          </a:prstGeom>
          <a:noFill/>
        </p:spPr>
        <p:txBody>
          <a:bodyPr wrap="square" rtlCol="0">
            <a:spAutoFit/>
          </a:bodyPr>
          <a:lstStyle/>
          <a:p>
            <a:r>
              <a:rPr lang="hi-IN" sz="900" dirty="0">
                <a:latin typeface="+mn-ea"/>
              </a:rPr>
              <a:t>篠笛・</a:t>
            </a:r>
            <a:r>
              <a:rPr lang="hi-IN" sz="900" dirty="0" smtClean="0">
                <a:latin typeface="+mn-ea"/>
              </a:rPr>
              <a:t>能管奏者</a:t>
            </a:r>
            <a:r>
              <a:rPr lang="en-US" sz="900" dirty="0" smtClean="0">
                <a:latin typeface="+mn-ea"/>
              </a:rPr>
              <a:t>.</a:t>
            </a:r>
            <a:r>
              <a:rPr lang="hi-IN" sz="900" dirty="0" smtClean="0">
                <a:latin typeface="+mn-ea"/>
              </a:rPr>
              <a:t>千葉県習志野市出身</a:t>
            </a:r>
            <a:r>
              <a:rPr lang="hi-IN" sz="900" dirty="0">
                <a:latin typeface="+mn-ea"/>
              </a:rPr>
              <a:t>。</a:t>
            </a:r>
            <a:r>
              <a:rPr lang="en-US" sz="900" dirty="0">
                <a:latin typeface="+mn-ea"/>
              </a:rPr>
              <a:t/>
            </a:r>
            <a:br>
              <a:rPr lang="en-US" sz="900" dirty="0">
                <a:latin typeface="+mn-ea"/>
              </a:rPr>
            </a:br>
            <a:r>
              <a:rPr lang="hi-IN" sz="900" dirty="0">
                <a:latin typeface="+mn-ea"/>
              </a:rPr>
              <a:t>能楽師一噌流笛方一噌幸弘氏に師事</a:t>
            </a:r>
            <a:r>
              <a:rPr lang="hi-IN" sz="900" dirty="0" smtClean="0">
                <a:latin typeface="+mn-ea"/>
              </a:rPr>
              <a:t>。日本の伝統楽器である横笛</a:t>
            </a:r>
            <a:r>
              <a:rPr lang="hi-IN" sz="900" dirty="0">
                <a:latin typeface="+mn-ea"/>
              </a:rPr>
              <a:t>、篠笛・能管を用い</a:t>
            </a:r>
            <a:r>
              <a:rPr lang="hi-IN" sz="900" dirty="0" smtClean="0">
                <a:latin typeface="+mn-ea"/>
              </a:rPr>
              <a:t>、古典の技術を学びながらオリジナルの世界を追求している。作曲や篠笛指導を行っており</a:t>
            </a:r>
            <a:r>
              <a:rPr lang="hi-IN" sz="900" dirty="0">
                <a:latin typeface="+mn-ea"/>
              </a:rPr>
              <a:t>、各地域に楽曲も提供している</a:t>
            </a:r>
            <a:r>
              <a:rPr lang="hi-IN" sz="900" dirty="0" smtClean="0">
                <a:latin typeface="+mn-ea"/>
              </a:rPr>
              <a:t>。「</a:t>
            </a:r>
            <a:r>
              <a:rPr lang="en-US" sz="900" dirty="0">
                <a:latin typeface="+mn-ea"/>
              </a:rPr>
              <a:t>AUN J</a:t>
            </a:r>
            <a:r>
              <a:rPr lang="hi-IN" sz="900" dirty="0">
                <a:latin typeface="+mn-ea"/>
              </a:rPr>
              <a:t>クラシック・オーケストラ」「竹弦囃子」「打花打火」</a:t>
            </a:r>
            <a:r>
              <a:rPr lang="hi-IN" sz="900" dirty="0" smtClean="0">
                <a:latin typeface="+mn-ea"/>
              </a:rPr>
              <a:t>等</a:t>
            </a:r>
            <a:r>
              <a:rPr lang="ja-JP" altLang="es-ES" sz="900" dirty="0" err="1">
                <a:latin typeface="+mn-ea"/>
              </a:rPr>
              <a:t>。</a:t>
            </a:r>
            <a:endParaRPr lang="es-ES" sz="900" dirty="0" smtClean="0">
              <a:latin typeface="+mn-ea"/>
            </a:endParaRPr>
          </a:p>
        </p:txBody>
      </p:sp>
      <p:sp>
        <p:nvSpPr>
          <p:cNvPr id="42" name="テキスト ボックス 41"/>
          <p:cNvSpPr txBox="1"/>
          <p:nvPr/>
        </p:nvSpPr>
        <p:spPr>
          <a:xfrm>
            <a:off x="4677109" y="2495587"/>
            <a:ext cx="2020285" cy="1200329"/>
          </a:xfrm>
          <a:prstGeom prst="rect">
            <a:avLst/>
          </a:prstGeom>
          <a:noFill/>
        </p:spPr>
        <p:txBody>
          <a:bodyPr wrap="square" rtlCol="0">
            <a:spAutoFit/>
          </a:bodyPr>
          <a:lstStyle/>
          <a:p>
            <a:r>
              <a:rPr lang="ja-JP" altLang="es-ES" sz="900" dirty="0"/>
              <a:t>国立音楽大学大学院を修了後、ヴィヴァルディ研究で国際的に評価され</a:t>
            </a:r>
            <a:r>
              <a:rPr lang="ja-JP" altLang="es-ES" sz="900" dirty="0" smtClean="0"/>
              <a:t>、テレビ</a:t>
            </a:r>
            <a:r>
              <a:rPr lang="ja-JP" altLang="es-ES" sz="900" dirty="0"/>
              <a:t>朝日「徹子の部屋」</a:t>
            </a:r>
            <a:r>
              <a:rPr lang="ja-JP" altLang="es-ES" sz="900" dirty="0" smtClean="0"/>
              <a:t>、</a:t>
            </a:r>
            <a:r>
              <a:rPr lang="en-US" sz="900" dirty="0" smtClean="0"/>
              <a:t>NHK</a:t>
            </a:r>
            <a:r>
              <a:rPr lang="ja-JP" altLang="es-ES" sz="900" dirty="0"/>
              <a:t>　</a:t>
            </a:r>
            <a:r>
              <a:rPr lang="en-US" sz="900" dirty="0"/>
              <a:t>E</a:t>
            </a:r>
            <a:r>
              <a:rPr lang="ja-JP" altLang="es-ES" sz="900" dirty="0"/>
              <a:t>テレ「ラララ♪クラシック～ヴィヴァルディの春」に出演</a:t>
            </a:r>
            <a:r>
              <a:rPr lang="ja-JP" altLang="es-ES" sz="900" dirty="0" smtClean="0"/>
              <a:t>。著書</a:t>
            </a:r>
            <a:r>
              <a:rPr lang="ja-JP" altLang="es-ES" sz="900" dirty="0"/>
              <a:t>、楽譜、</a:t>
            </a:r>
            <a:r>
              <a:rPr lang="en-US" sz="900" dirty="0"/>
              <a:t>CD</a:t>
            </a:r>
            <a:r>
              <a:rPr lang="ja-JP" altLang="es-ES" sz="900" dirty="0"/>
              <a:t>などは</a:t>
            </a:r>
            <a:r>
              <a:rPr lang="en-US" sz="900" dirty="0"/>
              <a:t>140</a:t>
            </a:r>
            <a:r>
              <a:rPr lang="ja-JP" altLang="es-ES" sz="900" dirty="0"/>
              <a:t>点を数える。音楽の楽しさを広める講演</a:t>
            </a:r>
            <a:r>
              <a:rPr lang="ja-JP" altLang="es-ES" sz="900" dirty="0" smtClean="0"/>
              <a:t>やコンサート</a:t>
            </a:r>
            <a:r>
              <a:rPr lang="ja-JP" altLang="es-ES" sz="900" dirty="0"/>
              <a:t>を全国各地で</a:t>
            </a:r>
            <a:r>
              <a:rPr lang="en-US" sz="900" dirty="0"/>
              <a:t>1,750</a:t>
            </a:r>
            <a:r>
              <a:rPr lang="ja-JP" altLang="es-ES" sz="900" dirty="0"/>
              <a:t>回近く行う。</a:t>
            </a:r>
            <a:endParaRPr lang="es-ES" sz="900" dirty="0"/>
          </a:p>
        </p:txBody>
      </p:sp>
      <p:sp>
        <p:nvSpPr>
          <p:cNvPr id="44" name="テキスト ボックス 43"/>
          <p:cNvSpPr txBox="1"/>
          <p:nvPr/>
        </p:nvSpPr>
        <p:spPr>
          <a:xfrm>
            <a:off x="5051066" y="4843132"/>
            <a:ext cx="2870716" cy="276999"/>
          </a:xfrm>
          <a:prstGeom prst="rect">
            <a:avLst/>
          </a:prstGeom>
          <a:noFill/>
        </p:spPr>
        <p:txBody>
          <a:bodyPr wrap="square" rtlCol="0">
            <a:spAutoFit/>
          </a:bodyPr>
          <a:lstStyle/>
          <a:p>
            <a:r>
              <a:rPr lang="ja-JP" altLang="es-ES" sz="1000" b="1" dirty="0">
                <a:latin typeface="HGP明朝E" panose="02020900000000000000" pitchFamily="18" charset="-128"/>
                <a:ea typeface="HGP明朝E" panose="02020900000000000000" pitchFamily="18" charset="-128"/>
              </a:rPr>
              <a:t>パ－カッション</a:t>
            </a:r>
            <a:r>
              <a:rPr lang="ja-JP" altLang="es-ES" sz="1000" b="1" dirty="0" smtClean="0">
                <a:latin typeface="HGP明朝E" panose="02020900000000000000" pitchFamily="18" charset="-128"/>
                <a:ea typeface="HGP明朝E" panose="02020900000000000000" pitchFamily="18" charset="-128"/>
              </a:rPr>
              <a:t>奏者   　　　</a:t>
            </a:r>
            <a:r>
              <a:rPr lang="ja-JP" altLang="es-ES" sz="1200" b="1" dirty="0" smtClean="0">
                <a:latin typeface="HGP明朝E" panose="02020900000000000000" pitchFamily="18" charset="-128"/>
                <a:ea typeface="HGP明朝E" panose="02020900000000000000" pitchFamily="18" charset="-128"/>
              </a:rPr>
              <a:t>峰村</a:t>
            </a:r>
            <a:r>
              <a:rPr lang="ja-JP" altLang="es-ES" sz="1200" b="1" dirty="0">
                <a:latin typeface="HGP明朝E" panose="02020900000000000000" pitchFamily="18" charset="-128"/>
                <a:ea typeface="HGP明朝E" panose="02020900000000000000" pitchFamily="18" charset="-128"/>
              </a:rPr>
              <a:t>恵子</a:t>
            </a:r>
            <a:r>
              <a:rPr lang="ja-JP" altLang="es-ES" sz="1100" b="1" dirty="0">
                <a:latin typeface="HGP明朝E" panose="02020900000000000000" pitchFamily="18" charset="-128"/>
                <a:ea typeface="HGP明朝E" panose="02020900000000000000" pitchFamily="18" charset="-128"/>
              </a:rPr>
              <a:t>氏</a:t>
            </a:r>
            <a:endParaRPr lang="es-ES" sz="1100" b="1" dirty="0"/>
          </a:p>
        </p:txBody>
      </p:sp>
      <p:sp>
        <p:nvSpPr>
          <p:cNvPr id="45" name="テキスト ボックス 44"/>
          <p:cNvSpPr txBox="1"/>
          <p:nvPr/>
        </p:nvSpPr>
        <p:spPr>
          <a:xfrm>
            <a:off x="5107950" y="6911871"/>
            <a:ext cx="2687678" cy="276999"/>
          </a:xfrm>
          <a:prstGeom prst="rect">
            <a:avLst/>
          </a:prstGeom>
          <a:noFill/>
        </p:spPr>
        <p:txBody>
          <a:bodyPr wrap="square" rtlCol="0">
            <a:spAutoFit/>
          </a:bodyPr>
          <a:lstStyle/>
          <a:p>
            <a:r>
              <a:rPr lang="ja-JP" altLang="es-ES" sz="1000" b="1" dirty="0" smtClean="0">
                <a:latin typeface="HGP明朝E" panose="02020900000000000000" pitchFamily="18" charset="-128"/>
                <a:ea typeface="HGP明朝E" panose="02020900000000000000" pitchFamily="18" charset="-128"/>
              </a:rPr>
              <a:t>エレクト－ン奏者   </a:t>
            </a:r>
            <a:r>
              <a:rPr lang="ja-JP" altLang="es-ES" sz="1050" dirty="0" smtClean="0">
                <a:latin typeface="HGP明朝E" panose="02020900000000000000" pitchFamily="18" charset="-128"/>
                <a:ea typeface="HGP明朝E" panose="02020900000000000000" pitchFamily="18" charset="-128"/>
              </a:rPr>
              <a:t>　</a:t>
            </a:r>
            <a:r>
              <a:rPr lang="ja-JP" altLang="es-ES" sz="1050" b="1" dirty="0" smtClean="0">
                <a:latin typeface="HGP明朝E" panose="02020900000000000000" pitchFamily="18" charset="-128"/>
                <a:ea typeface="HGP明朝E" panose="02020900000000000000" pitchFamily="18" charset="-128"/>
              </a:rPr>
              <a:t> 　</a:t>
            </a:r>
            <a:r>
              <a:rPr lang="ja-JP" altLang="es-ES" sz="1200" b="1" dirty="0" smtClean="0">
                <a:latin typeface="HGP明朝E" panose="02020900000000000000" pitchFamily="18" charset="-128"/>
                <a:ea typeface="HGP明朝E" panose="02020900000000000000" pitchFamily="18" charset="-128"/>
              </a:rPr>
              <a:t>倉沢</a:t>
            </a:r>
            <a:r>
              <a:rPr lang="ja-JP" altLang="es-ES" sz="1200" b="1" dirty="0">
                <a:latin typeface="HGP明朝E" panose="02020900000000000000" pitchFamily="18" charset="-128"/>
                <a:ea typeface="HGP明朝E" panose="02020900000000000000" pitchFamily="18" charset="-128"/>
              </a:rPr>
              <a:t>大樹</a:t>
            </a:r>
            <a:r>
              <a:rPr lang="ja-JP" altLang="es-ES" sz="1100" b="1" dirty="0">
                <a:latin typeface="HGP明朝E" panose="02020900000000000000" pitchFamily="18" charset="-128"/>
                <a:ea typeface="HGP明朝E" panose="02020900000000000000" pitchFamily="18" charset="-128"/>
              </a:rPr>
              <a:t>氏</a:t>
            </a:r>
            <a:endParaRPr lang="es-ES" altLang="ja-JP" sz="1100" b="1" dirty="0">
              <a:latin typeface="HGP明朝E" panose="02020900000000000000" pitchFamily="18" charset="-128"/>
              <a:ea typeface="HGP明朝E" panose="02020900000000000000" pitchFamily="18" charset="-128"/>
            </a:endParaRPr>
          </a:p>
        </p:txBody>
      </p:sp>
      <p:sp>
        <p:nvSpPr>
          <p:cNvPr id="46" name="テキスト ボックス 45"/>
          <p:cNvSpPr txBox="1"/>
          <p:nvPr/>
        </p:nvSpPr>
        <p:spPr>
          <a:xfrm>
            <a:off x="5201521" y="5794370"/>
            <a:ext cx="2364222" cy="1477328"/>
          </a:xfrm>
          <a:prstGeom prst="rect">
            <a:avLst/>
          </a:prstGeom>
          <a:noFill/>
        </p:spPr>
        <p:txBody>
          <a:bodyPr wrap="square" rtlCol="0">
            <a:spAutoFit/>
          </a:bodyPr>
          <a:lstStyle/>
          <a:p>
            <a:r>
              <a:rPr lang="ja-JP" altLang="es-ES" sz="900" dirty="0">
                <a:latin typeface="+mn-ea"/>
              </a:rPr>
              <a:t>第</a:t>
            </a:r>
            <a:r>
              <a:rPr lang="en-US" sz="900" dirty="0">
                <a:latin typeface="+mn-ea"/>
              </a:rPr>
              <a:t>10</a:t>
            </a:r>
            <a:r>
              <a:rPr lang="ja-JP" altLang="es-ES" sz="900" dirty="0">
                <a:latin typeface="+mn-ea"/>
              </a:rPr>
              <a:t>回インターナショナル・エレクトーン・コンクールでグランプリを受賞。その後キーボードアーティストとして</a:t>
            </a:r>
            <a:r>
              <a:rPr lang="ja-JP" altLang="es-ES" sz="900" dirty="0" smtClean="0">
                <a:latin typeface="+mn-ea"/>
              </a:rPr>
              <a:t>、</a:t>
            </a:r>
            <a:r>
              <a:rPr lang="ja-JP" altLang="es-ES" sz="900" dirty="0">
                <a:latin typeface="+mn-ea"/>
              </a:rPr>
              <a:t>国内外</a:t>
            </a:r>
            <a:r>
              <a:rPr lang="ja-JP" altLang="es-ES" sz="900" dirty="0" smtClean="0">
                <a:latin typeface="+mn-ea"/>
              </a:rPr>
              <a:t>の</a:t>
            </a:r>
            <a:r>
              <a:rPr lang="ja-JP" altLang="es-ES" sz="900" dirty="0">
                <a:latin typeface="+mn-ea"/>
              </a:rPr>
              <a:t>イベント</a:t>
            </a:r>
            <a:r>
              <a:rPr lang="ja-JP" altLang="es-ES" sz="900" dirty="0" smtClean="0">
                <a:latin typeface="+mn-ea"/>
              </a:rPr>
              <a:t>に出演。</a:t>
            </a:r>
            <a:r>
              <a:rPr lang="en-US" sz="900" dirty="0">
                <a:latin typeface="+mn-ea"/>
              </a:rPr>
              <a:t>2006</a:t>
            </a:r>
            <a:r>
              <a:rPr lang="ja-JP" altLang="es-ES" sz="900" dirty="0">
                <a:latin typeface="+mn-ea"/>
              </a:rPr>
              <a:t>年、</a:t>
            </a:r>
            <a:r>
              <a:rPr lang="en-US" sz="900" dirty="0" smtClean="0">
                <a:latin typeface="+mn-ea"/>
              </a:rPr>
              <a:t>CD</a:t>
            </a:r>
            <a:r>
              <a:rPr lang="ja-JP" altLang="es-ES" sz="900" dirty="0" smtClean="0">
                <a:latin typeface="+mn-ea"/>
              </a:rPr>
              <a:t>をリリ－</a:t>
            </a:r>
            <a:r>
              <a:rPr lang="ja-JP" altLang="es-ES" sz="900" dirty="0" err="1" smtClean="0">
                <a:latin typeface="+mn-ea"/>
              </a:rPr>
              <a:t>スし</a:t>
            </a:r>
            <a:r>
              <a:rPr lang="ja-JP" altLang="es-ES" sz="900" dirty="0">
                <a:latin typeface="+mn-ea"/>
              </a:rPr>
              <a:t>本格的に鍵盤ハーモニカ奏者としてデビュー</a:t>
            </a:r>
            <a:r>
              <a:rPr lang="ja-JP" altLang="es-ES" sz="900" dirty="0" smtClean="0">
                <a:latin typeface="+mn-ea"/>
              </a:rPr>
              <a:t>。</a:t>
            </a:r>
            <a:r>
              <a:rPr lang="ja-JP" altLang="es-ES" sz="900" dirty="0">
                <a:latin typeface="+mn-ea"/>
              </a:rPr>
              <a:t>その後、鍵盤ハーモニカのための作品を多数作曲</a:t>
            </a:r>
            <a:r>
              <a:rPr lang="ja-JP" altLang="es-ES" sz="900" dirty="0" smtClean="0">
                <a:latin typeface="+mn-ea"/>
              </a:rPr>
              <a:t>。</a:t>
            </a:r>
            <a:r>
              <a:rPr lang="ja-JP" altLang="es-ES" sz="900" dirty="0">
                <a:latin typeface="+mn-ea"/>
              </a:rPr>
              <a:t>新しい奏法を世に送り出し、鍵盤ハーモニカの世界を牽引し続けている</a:t>
            </a:r>
            <a:r>
              <a:rPr lang="ja-JP" altLang="es-ES" sz="900" dirty="0" smtClean="0">
                <a:latin typeface="+mn-ea"/>
              </a:rPr>
              <a:t>。鍵盤ハーモニカ</a:t>
            </a:r>
            <a:r>
              <a:rPr lang="ja-JP" altLang="es-ES" sz="900" dirty="0">
                <a:latin typeface="+mn-ea"/>
              </a:rPr>
              <a:t>曲集を出版。</a:t>
            </a:r>
            <a:endParaRPr lang="es-ES" sz="900" dirty="0">
              <a:latin typeface="+mn-ea"/>
            </a:endParaRPr>
          </a:p>
          <a:p>
            <a:endParaRPr lang="es-ES" sz="900" dirty="0"/>
          </a:p>
          <a:p>
            <a:endParaRPr lang="es-ES" sz="900" dirty="0">
              <a:latin typeface="HGS明朝E" panose="02020900000000000000" pitchFamily="18" charset="-128"/>
              <a:ea typeface="HGS明朝E" panose="02020900000000000000" pitchFamily="18" charset="-128"/>
            </a:endParaRPr>
          </a:p>
        </p:txBody>
      </p:sp>
      <p:sp>
        <p:nvSpPr>
          <p:cNvPr id="47" name="テキスト ボックス 46"/>
          <p:cNvSpPr txBox="1"/>
          <p:nvPr/>
        </p:nvSpPr>
        <p:spPr>
          <a:xfrm>
            <a:off x="5061549" y="5020139"/>
            <a:ext cx="2467036" cy="646331"/>
          </a:xfrm>
          <a:prstGeom prst="rect">
            <a:avLst/>
          </a:prstGeom>
          <a:noFill/>
        </p:spPr>
        <p:txBody>
          <a:bodyPr wrap="square" rtlCol="0">
            <a:spAutoFit/>
          </a:bodyPr>
          <a:lstStyle/>
          <a:p>
            <a:r>
              <a:rPr lang="ja-JP" altLang="es-ES" sz="900" dirty="0"/>
              <a:t>船橋市在住。サウンドカンパニーケイ主宰。ドラムやエレクトーン等の指導の他、プレイヤーとしてライブ活動中。また、ドラムサークルの推進活動もしている。</a:t>
            </a:r>
            <a:endParaRPr lang="es-ES" sz="900" dirty="0"/>
          </a:p>
        </p:txBody>
      </p:sp>
      <p:sp>
        <p:nvSpPr>
          <p:cNvPr id="48" name="テキスト ボックス 47"/>
          <p:cNvSpPr txBox="1"/>
          <p:nvPr/>
        </p:nvSpPr>
        <p:spPr>
          <a:xfrm>
            <a:off x="5107950" y="7137024"/>
            <a:ext cx="2446764" cy="784830"/>
          </a:xfrm>
          <a:prstGeom prst="rect">
            <a:avLst/>
          </a:prstGeom>
          <a:noFill/>
        </p:spPr>
        <p:txBody>
          <a:bodyPr wrap="square" rtlCol="0">
            <a:spAutoFit/>
          </a:bodyPr>
          <a:lstStyle/>
          <a:p>
            <a:r>
              <a:rPr lang="ja-JP" altLang="es-ES" sz="900" dirty="0">
                <a:latin typeface="+mn-ea"/>
              </a:rPr>
              <a:t>全国各地でのデモ演奏やコンサートのほか、 地元宇都宮では、ライブハウスでジャズ・</a:t>
            </a:r>
            <a:r>
              <a:rPr lang="ja-JP" altLang="es-ES" sz="900" dirty="0" smtClean="0">
                <a:latin typeface="+mn-ea"/>
              </a:rPr>
              <a:t>ピア</a:t>
            </a:r>
            <a:endParaRPr lang="es-ES" altLang="ja-JP" sz="900" dirty="0" smtClean="0">
              <a:latin typeface="+mn-ea"/>
            </a:endParaRPr>
          </a:p>
          <a:p>
            <a:r>
              <a:rPr lang="ja-JP" altLang="es-ES" sz="900" dirty="0" smtClean="0">
                <a:latin typeface="+mn-ea"/>
              </a:rPr>
              <a:t>ニスト</a:t>
            </a:r>
            <a:r>
              <a:rPr lang="ja-JP" altLang="es-ES" sz="900" dirty="0">
                <a:latin typeface="+mn-ea"/>
              </a:rPr>
              <a:t>としても活動中。 </a:t>
            </a:r>
            <a:r>
              <a:rPr lang="es-ES" altLang="ja-JP" sz="900" dirty="0" smtClean="0">
                <a:latin typeface="+mn-ea"/>
              </a:rPr>
              <a:t>1995</a:t>
            </a:r>
            <a:r>
              <a:rPr lang="ja-JP" altLang="es-ES" sz="900" dirty="0">
                <a:latin typeface="+mn-ea"/>
              </a:rPr>
              <a:t>年より毎年、ヤマハ音楽出版より作品集を出版するなど、アレンジャーとしても活躍。</a:t>
            </a:r>
            <a:endParaRPr lang="es-ES" sz="900" dirty="0">
              <a:latin typeface="+mn-ea"/>
            </a:endParaRPr>
          </a:p>
        </p:txBody>
      </p:sp>
      <p:sp>
        <p:nvSpPr>
          <p:cNvPr id="49" name="テキスト ボックス 48"/>
          <p:cNvSpPr txBox="1"/>
          <p:nvPr/>
        </p:nvSpPr>
        <p:spPr>
          <a:xfrm>
            <a:off x="4655186" y="1236448"/>
            <a:ext cx="2020790" cy="1061829"/>
          </a:xfrm>
          <a:prstGeom prst="rect">
            <a:avLst/>
          </a:prstGeom>
          <a:noFill/>
        </p:spPr>
        <p:txBody>
          <a:bodyPr wrap="square" rtlCol="0">
            <a:spAutoFit/>
          </a:bodyPr>
          <a:lstStyle/>
          <a:p>
            <a:r>
              <a:rPr lang="zh-CN" altLang="es-ES" sz="900" dirty="0">
                <a:latin typeface="ＭＳ Ｐゴシック" panose="020B0600070205080204" pitchFamily="50" charset="-128"/>
                <a:ea typeface="ＭＳ Ｐゴシック" panose="020B0600070205080204" pitchFamily="50" charset="-128"/>
              </a:rPr>
              <a:t>広島大学大学院教育学研究科博士</a:t>
            </a:r>
            <a:r>
              <a:rPr lang="zh-CN" altLang="es-ES" sz="900" dirty="0" smtClean="0">
                <a:latin typeface="ＭＳ Ｐゴシック" panose="020B0600070205080204" pitchFamily="50" charset="-128"/>
                <a:ea typeface="ＭＳ Ｐゴシック" panose="020B0600070205080204" pitchFamily="50" charset="-128"/>
              </a:rPr>
              <a:t>課程修了</a:t>
            </a:r>
            <a:r>
              <a:rPr lang="ja-JP" altLang="es-ES" sz="900" dirty="0" err="1">
                <a:latin typeface="ＭＳ Ｐゴシック" panose="020B0600070205080204" pitchFamily="50" charset="-128"/>
                <a:ea typeface="ＭＳ Ｐゴシック" panose="020B0600070205080204" pitchFamily="50" charset="-128"/>
              </a:rPr>
              <a:t>。</a:t>
            </a:r>
            <a:r>
              <a:rPr lang="ja-JP" altLang="es-ES" sz="900" dirty="0">
                <a:latin typeface="ＭＳ Ｐゴシック" panose="020B0600070205080204" pitchFamily="50" charset="-128"/>
                <a:ea typeface="ＭＳ Ｐゴシック" panose="020B0600070205080204" pitchFamily="50" charset="-128"/>
              </a:rPr>
              <a:t>高知</a:t>
            </a:r>
            <a:r>
              <a:rPr lang="ja-JP" altLang="es-ES" sz="900" dirty="0" smtClean="0">
                <a:latin typeface="ＭＳ Ｐゴシック" panose="020B0600070205080204" pitchFamily="50" charset="-128"/>
                <a:ea typeface="ＭＳ Ｐゴシック" panose="020B0600070205080204" pitchFamily="50" charset="-128"/>
              </a:rPr>
              <a:t>大学、</a:t>
            </a:r>
            <a:r>
              <a:rPr lang="ja-JP" altLang="es-ES" sz="900" dirty="0">
                <a:latin typeface="ＭＳ Ｐゴシック" panose="020B0600070205080204" pitchFamily="50" charset="-128"/>
                <a:ea typeface="ＭＳ Ｐゴシック" panose="020B0600070205080204" pitchFamily="50" charset="-128"/>
              </a:rPr>
              <a:t>愛知教育大学助教授、埼玉大学教授などを経て</a:t>
            </a:r>
            <a:r>
              <a:rPr lang="ja-JP" altLang="es-ES" sz="900" dirty="0" smtClean="0">
                <a:latin typeface="ＭＳ Ｐゴシック" panose="020B0600070205080204" pitchFamily="50" charset="-128"/>
                <a:ea typeface="ＭＳ Ｐゴシック" panose="020B0600070205080204" pitchFamily="50" charset="-128"/>
              </a:rPr>
              <a:t>現職。音楽</a:t>
            </a:r>
            <a:r>
              <a:rPr lang="ja-JP" altLang="es-ES" sz="900" dirty="0">
                <a:latin typeface="ＭＳ Ｐゴシック" panose="020B0600070205080204" pitchFamily="50" charset="-128"/>
                <a:ea typeface="ＭＳ Ｐゴシック" panose="020B0600070205080204" pitchFamily="50" charset="-128"/>
              </a:rPr>
              <a:t>教育学を専門と</a:t>
            </a:r>
            <a:r>
              <a:rPr lang="ja-JP" altLang="es-ES" sz="900" dirty="0" smtClean="0">
                <a:latin typeface="ＭＳ Ｐゴシック" panose="020B0600070205080204" pitchFamily="50" charset="-128"/>
                <a:ea typeface="ＭＳ Ｐゴシック" panose="020B0600070205080204" pitchFamily="50" charset="-128"/>
              </a:rPr>
              <a:t>し授業</a:t>
            </a:r>
            <a:r>
              <a:rPr lang="ja-JP" altLang="es-ES" sz="900" dirty="0">
                <a:latin typeface="ＭＳ Ｐゴシック" panose="020B0600070205080204" pitchFamily="50" charset="-128"/>
                <a:ea typeface="ＭＳ Ｐゴシック" panose="020B0600070205080204" pitchFamily="50" charset="-128"/>
              </a:rPr>
              <a:t>構成論を中心に</a:t>
            </a:r>
            <a:r>
              <a:rPr lang="ja-JP" altLang="es-ES" sz="900" dirty="0" smtClean="0">
                <a:latin typeface="ＭＳ Ｐゴシック" panose="020B0600070205080204" pitchFamily="50" charset="-128"/>
                <a:ea typeface="ＭＳ Ｐゴシック" panose="020B0600070205080204" pitchFamily="50" charset="-128"/>
              </a:rPr>
              <a:t>研究</a:t>
            </a:r>
            <a:r>
              <a:rPr lang="ja-JP" altLang="es-ES" sz="900" dirty="0">
                <a:latin typeface="ＭＳ Ｐゴシック" panose="020B0600070205080204" pitchFamily="50" charset="-128"/>
                <a:ea typeface="ＭＳ Ｐゴシック" panose="020B0600070205080204" pitchFamily="50" charset="-128"/>
              </a:rPr>
              <a:t>。</a:t>
            </a:r>
            <a:r>
              <a:rPr lang="ja-JP" altLang="es-ES" sz="900" dirty="0" smtClean="0">
                <a:latin typeface="ＭＳ Ｐゴシック" panose="020B0600070205080204" pitchFamily="50" charset="-128"/>
                <a:ea typeface="ＭＳ Ｐゴシック" panose="020B0600070205080204" pitchFamily="50" charset="-128"/>
              </a:rPr>
              <a:t>楽しい</a:t>
            </a:r>
            <a:r>
              <a:rPr lang="ja-JP" altLang="es-ES" sz="900" dirty="0">
                <a:latin typeface="ＭＳ Ｐゴシック" panose="020B0600070205080204" pitchFamily="50" charset="-128"/>
                <a:ea typeface="ＭＳ Ｐゴシック" panose="020B0600070205080204" pitchFamily="50" charset="-128"/>
              </a:rPr>
              <a:t>音楽の授業をどのように</a:t>
            </a:r>
            <a:r>
              <a:rPr lang="ja-JP" altLang="es-ES" sz="900" dirty="0" smtClean="0">
                <a:latin typeface="ＭＳ Ｐゴシック" panose="020B0600070205080204" pitchFamily="50" charset="-128"/>
                <a:ea typeface="ＭＳ Ｐゴシック" panose="020B0600070205080204" pitchFamily="50" charset="-128"/>
              </a:rPr>
              <a:t>つくり実践</a:t>
            </a:r>
            <a:r>
              <a:rPr lang="ja-JP" altLang="es-ES" sz="900" dirty="0">
                <a:latin typeface="ＭＳ Ｐゴシック" panose="020B0600070205080204" pitchFamily="50" charset="-128"/>
                <a:ea typeface="ＭＳ Ｐゴシック" panose="020B0600070205080204" pitchFamily="50" charset="-128"/>
              </a:rPr>
              <a:t>するのかといった点について幅広く研究を</a:t>
            </a:r>
            <a:r>
              <a:rPr lang="ja-JP" altLang="es-ES" sz="900" dirty="0" smtClean="0">
                <a:latin typeface="ＭＳ Ｐゴシック" panose="020B0600070205080204" pitchFamily="50" charset="-128"/>
                <a:ea typeface="ＭＳ Ｐゴシック" panose="020B0600070205080204" pitchFamily="50" charset="-128"/>
              </a:rPr>
              <a:t>進めてい</a:t>
            </a:r>
            <a:r>
              <a:rPr lang="ja-JP" altLang="es-ES" sz="900" dirty="0">
                <a:latin typeface="ＭＳ Ｐゴシック" panose="020B0600070205080204" pitchFamily="50" charset="-128"/>
                <a:ea typeface="ＭＳ Ｐゴシック" panose="020B0600070205080204" pitchFamily="50" charset="-128"/>
              </a:rPr>
              <a:t>る</a:t>
            </a:r>
            <a:r>
              <a:rPr lang="ja-JP" altLang="es-ES" sz="900" dirty="0" smtClean="0">
                <a:latin typeface="ＭＳ Ｐゴシック" panose="020B0600070205080204" pitchFamily="50" charset="-128"/>
                <a:ea typeface="ＭＳ Ｐゴシック" panose="020B0600070205080204" pitchFamily="50" charset="-128"/>
              </a:rPr>
              <a:t>。</a:t>
            </a:r>
            <a:endParaRPr lang="es-ES" sz="900" dirty="0">
              <a:latin typeface="ＭＳ Ｐゴシック" panose="020B0600070205080204" pitchFamily="50" charset="-128"/>
              <a:ea typeface="ＭＳ Ｐゴシック" panose="020B0600070205080204" pitchFamily="50" charset="-128"/>
            </a:endParaRPr>
          </a:p>
        </p:txBody>
      </p:sp>
      <p:sp>
        <p:nvSpPr>
          <p:cNvPr id="32" name="テキスト ボックス 31"/>
          <p:cNvSpPr txBox="1"/>
          <p:nvPr/>
        </p:nvSpPr>
        <p:spPr>
          <a:xfrm>
            <a:off x="228773" y="8128229"/>
            <a:ext cx="4160377" cy="646331"/>
          </a:xfrm>
          <a:prstGeom prst="rect">
            <a:avLst/>
          </a:prstGeom>
          <a:noFill/>
        </p:spPr>
        <p:txBody>
          <a:bodyPr wrap="square" rtlCol="0">
            <a:spAutoFit/>
          </a:bodyPr>
          <a:lstStyle/>
          <a:p>
            <a:r>
              <a:rPr lang="ja-JP" altLang="es-ES" sz="1200" b="1" dirty="0" smtClean="0">
                <a:latin typeface="+mn-ea"/>
              </a:rPr>
              <a:t>千葉</a:t>
            </a:r>
            <a:r>
              <a:rPr lang="ja-JP" altLang="es-ES" sz="1200" b="1" dirty="0">
                <a:latin typeface="+mn-ea"/>
              </a:rPr>
              <a:t>支部（小澤）　</a:t>
            </a:r>
            <a:r>
              <a:rPr lang="es-ES" sz="1200" b="1" dirty="0">
                <a:latin typeface="ＭＳ Ｐゴシック" panose="020B0600070205080204" pitchFamily="50" charset="-128"/>
                <a:ea typeface="ＭＳ Ｐゴシック" panose="020B0600070205080204" pitchFamily="50" charset="-128"/>
              </a:rPr>
              <a:t>TEL/FAX </a:t>
            </a:r>
            <a:r>
              <a:rPr lang="es-ES" sz="1200" b="1" dirty="0" smtClean="0">
                <a:latin typeface="ＭＳ Ｐゴシック" panose="020B0600070205080204" pitchFamily="50" charset="-128"/>
                <a:ea typeface="ＭＳ Ｐゴシック" panose="020B0600070205080204" pitchFamily="50" charset="-128"/>
              </a:rPr>
              <a:t>0470‐23‐5040</a:t>
            </a:r>
          </a:p>
          <a:p>
            <a:r>
              <a:rPr lang="ja-JP" altLang="es-ES" sz="1200" b="1" dirty="0">
                <a:latin typeface="+mn-ea"/>
              </a:rPr>
              <a:t>千葉支部</a:t>
            </a:r>
            <a:r>
              <a:rPr lang="es-ES" sz="1200" b="1" dirty="0">
                <a:latin typeface="+mn-ea"/>
              </a:rPr>
              <a:t>HP</a:t>
            </a:r>
            <a:r>
              <a:rPr lang="ja-JP" altLang="es-ES" sz="1200" b="1" dirty="0" smtClean="0">
                <a:latin typeface="+mn-ea"/>
              </a:rPr>
              <a:t>菜の花音</a:t>
            </a:r>
            <a:r>
              <a:rPr lang="ja-JP" altLang="es-ES" sz="1200" b="1" dirty="0">
                <a:latin typeface="+mn-ea"/>
              </a:rPr>
              <a:t>楽</a:t>
            </a:r>
            <a:r>
              <a:rPr lang="ja-JP" altLang="es-ES" sz="1200" b="1" dirty="0" smtClean="0">
                <a:latin typeface="+mn-ea"/>
              </a:rPr>
              <a:t>畑</a:t>
            </a:r>
            <a:r>
              <a:rPr lang="ja-JP" altLang="es-ES" sz="1200" b="1" dirty="0">
                <a:latin typeface="+mn-ea"/>
              </a:rPr>
              <a:t>　</a:t>
            </a:r>
            <a:endParaRPr lang="es-ES" altLang="ja-JP" sz="1200" b="1" dirty="0" smtClean="0">
              <a:latin typeface="+mn-ea"/>
            </a:endParaRPr>
          </a:p>
          <a:p>
            <a:r>
              <a:rPr lang="es-ES" sz="1200" dirty="0" smtClean="0">
                <a:hlinkClick r:id="rId9" tooltip="http://nanohanamusic.web.fc2.com/"/>
              </a:rPr>
              <a:t>http</a:t>
            </a:r>
            <a:r>
              <a:rPr lang="es-ES" sz="1200" dirty="0">
                <a:hlinkClick r:id="rId9" tooltip="http://nanohanamusic.web.fc2.com/"/>
              </a:rPr>
              <a:t>://nanohanamusic.web.fc2.com/</a:t>
            </a:r>
            <a:endParaRPr lang="es-ES" sz="1200" b="1" dirty="0">
              <a:latin typeface="ＭＳ Ｐゴシック" panose="020B0600070205080204" pitchFamily="50" charset="-128"/>
              <a:ea typeface="ＭＳ Ｐゴシック" panose="020B0600070205080204" pitchFamily="50" charset="-128"/>
            </a:endParaRPr>
          </a:p>
        </p:txBody>
      </p:sp>
      <p:sp>
        <p:nvSpPr>
          <p:cNvPr id="37" name="テキスト ボックス 36"/>
          <p:cNvSpPr txBox="1"/>
          <p:nvPr/>
        </p:nvSpPr>
        <p:spPr>
          <a:xfrm>
            <a:off x="18106" y="7117248"/>
            <a:ext cx="3630440" cy="369332"/>
          </a:xfrm>
          <a:prstGeom prst="rect">
            <a:avLst/>
          </a:prstGeom>
          <a:noFill/>
        </p:spPr>
        <p:txBody>
          <a:bodyPr wrap="square" rtlCol="0">
            <a:spAutoFit/>
          </a:bodyPr>
          <a:lstStyle/>
          <a:p>
            <a:r>
              <a:rPr lang="ja-JP" altLang="es-ES" sz="1400" b="1" dirty="0"/>
              <a:t>＜必要事項＞</a:t>
            </a:r>
            <a:r>
              <a:rPr lang="ja-JP" altLang="es-ES" dirty="0"/>
              <a:t>　</a:t>
            </a:r>
            <a:r>
              <a:rPr lang="ja-JP" altLang="es-ES" sz="1200" b="1" dirty="0" smtClean="0">
                <a:latin typeface="+mn-ea"/>
              </a:rPr>
              <a:t>①</a:t>
            </a:r>
            <a:r>
              <a:rPr lang="ja-JP" altLang="es-ES" sz="1200" b="1" dirty="0">
                <a:latin typeface="+mn-ea"/>
              </a:rPr>
              <a:t>氏名　②〒住所　③☎　④所属　</a:t>
            </a:r>
          </a:p>
        </p:txBody>
      </p:sp>
      <p:sp>
        <p:nvSpPr>
          <p:cNvPr id="39" name="テキスト ボックス 38"/>
          <p:cNvSpPr txBox="1"/>
          <p:nvPr/>
        </p:nvSpPr>
        <p:spPr>
          <a:xfrm>
            <a:off x="0" y="7892523"/>
            <a:ext cx="4116753" cy="307777"/>
          </a:xfrm>
          <a:prstGeom prst="rect">
            <a:avLst/>
          </a:prstGeom>
          <a:noFill/>
        </p:spPr>
        <p:txBody>
          <a:bodyPr wrap="square" rtlCol="0">
            <a:spAutoFit/>
          </a:bodyPr>
          <a:lstStyle/>
          <a:p>
            <a:r>
              <a:rPr lang="ja-JP" altLang="es-ES" sz="1400" b="1" dirty="0" smtClean="0">
                <a:latin typeface="ＭＳ Ｐゴシック" panose="020B0600070205080204" pitchFamily="50" charset="-128"/>
                <a:ea typeface="ＭＳ Ｐゴシック" panose="020B0600070205080204" pitchFamily="50" charset="-128"/>
              </a:rPr>
              <a:t>＜問い合わせ・申し込み・連絡＞</a:t>
            </a:r>
            <a:endParaRPr lang="es-ES" sz="1400" b="1" dirty="0">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3843991371"/>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884</TotalTime>
  <Words>406</Words>
  <Application>Microsoft Office PowerPoint</Application>
  <PresentationFormat>ユーザー設定</PresentationFormat>
  <Paragraphs>65</Paragraphs>
  <Slides>1</Slides>
  <Notes>0</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1</vt:i4>
      </vt:variant>
    </vt:vector>
  </HeadingPairs>
  <TitlesOfParts>
    <vt:vector size="11" baseType="lpstr">
      <vt:lpstr>HGP創英角ｺﾞｼｯｸUB</vt:lpstr>
      <vt:lpstr>HGP明朝B</vt:lpstr>
      <vt:lpstr>HGP明朝E</vt:lpstr>
      <vt:lpstr>HGS明朝E</vt:lpstr>
      <vt:lpstr>ＭＳ Ｐゴシック</vt:lpstr>
      <vt:lpstr>Arial</vt:lpstr>
      <vt:lpstr>Calibri</vt:lpstr>
      <vt:lpstr>Calibri Light</vt:lpstr>
      <vt:lpstr>Mangal</vt:lpstr>
      <vt:lpstr>Office テーマ</vt:lpstr>
      <vt:lpstr>10月29日(日)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川瀬真子</dc:creator>
  <cp:lastModifiedBy>user</cp:lastModifiedBy>
  <cp:revision>75</cp:revision>
  <dcterms:created xsi:type="dcterms:W3CDTF">2017-06-28T03:07:16Z</dcterms:created>
  <dcterms:modified xsi:type="dcterms:W3CDTF">2017-07-11T00:32:22Z</dcterms:modified>
</cp:coreProperties>
</file>